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39.xml" ContentType="application/vnd.openxmlformats-officedocument.presentationml.slideLayout+xml"/>
  <Override PartName="/ppt/slideLayouts/slideLayout48.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Default Extension="pdf" ContentType="application/pdf"/>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46.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Override PartName="/ppt/slideLayouts/slideLayout44.xml" ContentType="application/vnd.openxmlformats-officedocument.presentationml.slideLayout+xml"/>
  <Override PartName="/ppt/slideLayouts/slideLayout53.xml" ContentType="application/vnd.openxmlformats-officedocument.presentationml.slideLayout+xml"/>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Layouts/slideLayout33.xml" ContentType="application/vnd.openxmlformats-officedocument.presentationml.slideLayout+xml"/>
  <Override PartName="/ppt/slideLayouts/slideLayout42.xml" ContentType="application/vnd.openxmlformats-officedocument.presentationml.slideLayout+xml"/>
  <Override PartName="/ppt/slideLayouts/slideLayout51.xml" ContentType="application/vnd.openxmlformats-officedocument.presentationml.slideLayout+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Masters/slideMaster4.xml" ContentType="application/vnd.openxmlformats-officedocument.presentationml.slideMaster+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Masters/slideMaster5.xml" ContentType="application/vnd.openxmlformats-officedocument.presentationml.slideMaster+xml"/>
  <Override PartName="/ppt/slideLayouts/slideLayout5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8" r:id="rId2"/>
    <p:sldMasterId id="2147483704" r:id="rId3"/>
    <p:sldMasterId id="2147483717" r:id="rId4"/>
    <p:sldMasterId id="2147483730" r:id="rId5"/>
  </p:sldMasterIdLst>
  <p:notesMasterIdLst>
    <p:notesMasterId r:id="rId12"/>
  </p:notesMasterIdLst>
  <p:sldIdLst>
    <p:sldId id="256" r:id="rId6"/>
    <p:sldId id="258" r:id="rId7"/>
    <p:sldId id="270" r:id="rId8"/>
    <p:sldId id="267" r:id="rId9"/>
    <p:sldId id="268" r:id="rId10"/>
    <p:sldId id="269"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DC63F"/>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18" autoAdjust="0"/>
  </p:normalViewPr>
  <p:slideViewPr>
    <p:cSldViewPr>
      <p:cViewPr>
        <p:scale>
          <a:sx n="90" d="100"/>
          <a:sy n="90" d="100"/>
        </p:scale>
        <p:origin x="-594" y="-3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946E98-226C-403B-82C9-03EEC0A06210}" type="datetimeFigureOut">
              <a:rPr lang="en-GB" smtClean="0"/>
              <a:pPr/>
              <a:t>19/12/2012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641280-5A75-440D-BB69-96455715BB06}"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mtClean="0"/>
              <a:t>Paid/owned/earned</a:t>
            </a:r>
            <a:r>
              <a:rPr lang="en-GB" dirty="0" smtClean="0"/>
              <a:t>.</a:t>
            </a:r>
            <a:r>
              <a:rPr lang="en-GB" baseline="0" dirty="0" smtClean="0"/>
              <a:t> </a:t>
            </a:r>
            <a:endParaRPr lang="en-GB" dirty="0"/>
          </a:p>
        </p:txBody>
      </p:sp>
      <p:sp>
        <p:nvSpPr>
          <p:cNvPr id="4" name="Slide Number Placeholder 3"/>
          <p:cNvSpPr>
            <a:spLocks noGrp="1"/>
          </p:cNvSpPr>
          <p:nvPr>
            <p:ph type="sldNum" sz="quarter" idx="10"/>
          </p:nvPr>
        </p:nvSpPr>
        <p:spPr/>
        <p:txBody>
          <a:bodyPr/>
          <a:lstStyle/>
          <a:p>
            <a:fld id="{91641280-5A75-440D-BB69-96455715BB06}" type="slidenum">
              <a:rPr lang="en-GB" smtClean="0"/>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6.pd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17.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7.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31" descr="new pg 3"/>
          <p:cNvPicPr>
            <a:picLocks noChangeAspect="1" noChangeArrowheads="1"/>
          </p:cNvPicPr>
          <p:nvPr/>
        </p:nvPicPr>
        <p:blipFill>
          <a:blip r:embed="rId2"/>
          <a:srcRect/>
          <a:stretch>
            <a:fillRect/>
          </a:stretch>
        </p:blipFill>
        <p:spPr bwMode="auto">
          <a:xfrm>
            <a:off x="0" y="0"/>
            <a:ext cx="9140825" cy="6854825"/>
          </a:xfrm>
          <a:prstGeom prst="rect">
            <a:avLst/>
          </a:prstGeom>
          <a:noFill/>
          <a:ln w="9525">
            <a:noFill/>
            <a:miter lim="800000"/>
            <a:headEnd/>
            <a:tailEnd/>
          </a:ln>
        </p:spPr>
      </p:pic>
      <p:sp>
        <p:nvSpPr>
          <p:cNvPr id="5"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Date Placeholder 3"/>
          <p:cNvSpPr>
            <a:spLocks noGrp="1"/>
          </p:cNvSpPr>
          <p:nvPr>
            <p:ph type="dt" sz="half" idx="10"/>
          </p:nvPr>
        </p:nvSpPr>
        <p:spPr/>
        <p:txBody>
          <a:bodyPr/>
          <a:lstStyle>
            <a:lvl1pPr>
              <a:defRPr/>
            </a:lvl1pPr>
          </a:lstStyle>
          <a:p>
            <a:fld id="{564CF2E0-CCC4-4E1E-9902-C3C36AB3FDA4}" type="datetimeFigureOut">
              <a:rPr lang="en-US" smtClean="0"/>
              <a:pPr/>
              <a:t>12/19/2012</a:t>
            </a:fld>
            <a:endParaRPr lang="en-US"/>
          </a:p>
        </p:txBody>
      </p:sp>
      <p:sp>
        <p:nvSpPr>
          <p:cNvPr id="7" name="Footer Placeholder 4"/>
          <p:cNvSpPr>
            <a:spLocks noGrp="1"/>
          </p:cNvSpPr>
          <p:nvPr>
            <p:ph type="ftr" sz="quarter" idx="11"/>
          </p:nvPr>
        </p:nvSpPr>
        <p:spPr/>
        <p:txBody>
          <a:bodyPr/>
          <a:lstStyle>
            <a:lvl1pPr>
              <a:defRPr/>
            </a:lvl1pPr>
          </a:lstStyle>
          <a:p>
            <a:endParaRPr kumimoji="0" lang="en-US"/>
          </a:p>
        </p:txBody>
      </p:sp>
      <p:sp>
        <p:nvSpPr>
          <p:cNvPr id="8" name="Slide Number Placeholder 5"/>
          <p:cNvSpPr>
            <a:spLocks noGrp="1"/>
          </p:cNvSpPr>
          <p:nvPr>
            <p:ph type="sldNum" sz="quarter" idx="12"/>
          </p:nvPr>
        </p:nvSpPr>
        <p:spPr/>
        <p:txBody>
          <a:bodyPr/>
          <a:lstStyle>
            <a:lvl1pPr>
              <a:defRPr/>
            </a:lvl1pPr>
          </a:lstStyle>
          <a:p>
            <a:fld id="{6F42FDE4-A7DD-41A7-A0A6-9B649FB43336}" type="slidenum">
              <a:rPr kumimoji="0" lang="en-US" smtClean="0"/>
              <a:pPr/>
              <a:t>‹#›</a:t>
            </a:fld>
            <a:endParaRPr kumimoji="0" lang="en-US" sz="1400" dirty="0">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pic>
        <p:nvPicPr>
          <p:cNvPr id="2" name="Picture 8" descr="transition slide_v2.2.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pic>
        <p:nvPicPr>
          <p:cNvPr id="2" name="Picture 8" descr="transition slide_v2.3.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pic>
        <p:nvPicPr>
          <p:cNvPr id="2" name="Picture 8" descr="transition slide_v2.4.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pic>
        <p:nvPicPr>
          <p:cNvPr id="2" name="Picture 8" descr="transition slide_v2.6.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95690"/>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pic>
        <p:nvPicPr>
          <p:cNvPr id="2" name="Picture 8" descr="transition slide_v2.5.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pic>
        <p:nvPicPr>
          <p:cNvPr id="2" name="Picture 8" descr="transition slide_v2.7.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pic>
        <p:nvPicPr>
          <p:cNvPr id="2" name="Picture 8" descr="transition slide_v2.8.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9" name="Picture 8"/>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892" y="3026"/>
            <a:ext cx="9144000" cy="6854975"/>
          </a:xfrm>
          <a:prstGeom prst="rect">
            <a:avLst/>
          </a:prstGeom>
        </p:spPr>
      </p:pic>
      <p:sp>
        <p:nvSpPr>
          <p:cNvPr id="11" name="TextBox 10"/>
          <p:cNvSpPr txBox="1"/>
          <p:nvPr/>
        </p:nvSpPr>
        <p:spPr>
          <a:xfrm>
            <a:off x="664145" y="2728735"/>
            <a:ext cx="655900" cy="1520562"/>
          </a:xfrm>
          <a:prstGeom prst="rect">
            <a:avLst/>
          </a:prstGeom>
          <a:noFill/>
        </p:spPr>
        <p:txBody>
          <a:bodyPr wrap="square" lIns="58055" tIns="29028" rIns="58055" bIns="29028" rtlCol="0">
            <a:spAutoFit/>
          </a:bodyPr>
          <a:lstStyle/>
          <a:p>
            <a:r>
              <a:rPr lang="en-US" sz="9500" baseline="30000" dirty="0" smtClean="0">
                <a:solidFill>
                  <a:srgbClr val="F58026"/>
                </a:solidFill>
                <a:latin typeface="Rockwell"/>
                <a:cs typeface="Rockwell"/>
              </a:rPr>
              <a:t>»</a:t>
            </a:r>
            <a:endParaRPr lang="en-US" sz="9500" dirty="0">
              <a:solidFill>
                <a:srgbClr val="F58026"/>
              </a:solidFill>
            </a:endParaRPr>
          </a:p>
        </p:txBody>
      </p:sp>
      <p:sp>
        <p:nvSpPr>
          <p:cNvPr id="12" name="Title 1"/>
          <p:cNvSpPr>
            <a:spLocks noGrp="1"/>
          </p:cNvSpPr>
          <p:nvPr>
            <p:ph type="ctrTitle"/>
          </p:nvPr>
        </p:nvSpPr>
        <p:spPr>
          <a:xfrm>
            <a:off x="1232961" y="3004501"/>
            <a:ext cx="7772400" cy="740179"/>
          </a:xfrm>
          <a:prstGeom prst="rect">
            <a:avLst/>
          </a:prstGeom>
        </p:spPr>
        <p:txBody>
          <a:bodyPr/>
          <a:lstStyle>
            <a:lvl1pPr algn="l">
              <a:defRPr sz="3600"/>
            </a:lvl1pPr>
          </a:lstStyle>
          <a:p>
            <a:r>
              <a:rPr lang="en-US" smtClean="0"/>
              <a:t>Click to edit Master title style</a:t>
            </a:r>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4" name="Rounded Rectangle 3"/>
          <p:cNvSpPr/>
          <p:nvPr/>
        </p:nvSpPr>
        <p:spPr>
          <a:xfrm>
            <a:off x="303213" y="298450"/>
            <a:ext cx="8547100" cy="5105400"/>
          </a:xfrm>
          <a:prstGeom prst="roundRect">
            <a:avLst>
              <a:gd name="adj" fmla="val 5117"/>
            </a:avLst>
          </a:prstGeom>
          <a:solidFill>
            <a:srgbClr val="7BBF3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rgbClr val="009BC9"/>
              </a:solidFill>
            </a:endParaRPr>
          </a:p>
        </p:txBody>
      </p:sp>
      <p:pic>
        <p:nvPicPr>
          <p:cNvPr id="5" name="Picture 10" descr="ip_outline.psd"/>
          <p:cNvPicPr>
            <a:picLocks noChangeAspect="1"/>
          </p:cNvPicPr>
          <p:nvPr/>
        </p:nvPicPr>
        <p:blipFill>
          <a:blip r:embed="rId2"/>
          <a:srcRect/>
          <a:stretch>
            <a:fillRect/>
          </a:stretch>
        </p:blipFill>
        <p:spPr bwMode="auto">
          <a:xfrm>
            <a:off x="1211263" y="1682750"/>
            <a:ext cx="2863850" cy="2562225"/>
          </a:xfrm>
          <a:prstGeom prst="rect">
            <a:avLst/>
          </a:prstGeom>
          <a:noFill/>
          <a:ln w="9525">
            <a:noFill/>
            <a:miter lim="800000"/>
            <a:headEnd/>
            <a:tailEnd/>
          </a:ln>
        </p:spPr>
      </p:pic>
      <p:pic>
        <p:nvPicPr>
          <p:cNvPr id="6" name="Picture 11" descr="orangeArrows.psd"/>
          <p:cNvPicPr>
            <a:picLocks noChangeAspect="1"/>
          </p:cNvPicPr>
          <p:nvPr/>
        </p:nvPicPr>
        <p:blipFill>
          <a:blip r:embed="rId3"/>
          <a:srcRect/>
          <a:stretch>
            <a:fillRect/>
          </a:stretch>
        </p:blipFill>
        <p:spPr bwMode="auto">
          <a:xfrm>
            <a:off x="4448175" y="1684338"/>
            <a:ext cx="298450" cy="298450"/>
          </a:xfrm>
          <a:prstGeom prst="rect">
            <a:avLst/>
          </a:prstGeom>
          <a:noFill/>
          <a:ln w="9525">
            <a:noFill/>
            <a:miter lim="800000"/>
            <a:headEnd/>
            <a:tailEnd/>
          </a:ln>
        </p:spPr>
      </p:pic>
      <p:pic>
        <p:nvPicPr>
          <p:cNvPr id="7" name="Picture 12" descr="iProspect LOGOwDesc.2clr.eps"/>
          <p:cNvPicPr>
            <a:picLocks noChangeAspect="1"/>
          </p:cNvPicPr>
          <p:nvPr/>
        </p:nvPicPr>
        <p:blipFill>
          <a:blip r:embed="rId4"/>
          <a:srcRect/>
          <a:stretch>
            <a:fillRect/>
          </a:stretch>
        </p:blipFill>
        <p:spPr bwMode="auto">
          <a:xfrm>
            <a:off x="6781800" y="5697538"/>
            <a:ext cx="2068513" cy="714375"/>
          </a:xfrm>
          <a:prstGeom prst="rect">
            <a:avLst/>
          </a:prstGeom>
          <a:noFill/>
          <a:ln w="9525">
            <a:noFill/>
            <a:miter lim="800000"/>
            <a:headEnd/>
            <a:tailEnd/>
          </a:ln>
        </p:spPr>
      </p:pic>
      <p:pic>
        <p:nvPicPr>
          <p:cNvPr id="8" name="Picture 13" descr="ip_outline.psd"/>
          <p:cNvPicPr>
            <a:picLocks noChangeAspect="1"/>
          </p:cNvPicPr>
          <p:nvPr/>
        </p:nvPicPr>
        <p:blipFill>
          <a:blip r:embed="rId2"/>
          <a:srcRect/>
          <a:stretch>
            <a:fillRect/>
          </a:stretch>
        </p:blipFill>
        <p:spPr bwMode="auto">
          <a:xfrm>
            <a:off x="1211263" y="1682750"/>
            <a:ext cx="2863850" cy="2562225"/>
          </a:xfrm>
          <a:prstGeom prst="rect">
            <a:avLst/>
          </a:prstGeom>
          <a:noFill/>
          <a:ln w="9525">
            <a:noFill/>
            <a:miter lim="800000"/>
            <a:headEnd/>
            <a:tailEnd/>
          </a:ln>
        </p:spPr>
      </p:pic>
      <p:pic>
        <p:nvPicPr>
          <p:cNvPr id="9" name="Picture 14" descr="orangeArrows.psd"/>
          <p:cNvPicPr>
            <a:picLocks noChangeAspect="1"/>
          </p:cNvPicPr>
          <p:nvPr/>
        </p:nvPicPr>
        <p:blipFill>
          <a:blip r:embed="rId3"/>
          <a:srcRect/>
          <a:stretch>
            <a:fillRect/>
          </a:stretch>
        </p:blipFill>
        <p:spPr bwMode="auto">
          <a:xfrm>
            <a:off x="4448175" y="1671638"/>
            <a:ext cx="298450" cy="300037"/>
          </a:xfrm>
          <a:prstGeom prst="rect">
            <a:avLst/>
          </a:prstGeom>
          <a:noFill/>
          <a:ln w="9525">
            <a:noFill/>
            <a:miter lim="800000"/>
            <a:headEnd/>
            <a:tailEnd/>
          </a:ln>
        </p:spPr>
      </p:pic>
      <p:pic>
        <p:nvPicPr>
          <p:cNvPr id="10" name="Picture 15" descr="iProspect LOGOwDesc.2clr.eps"/>
          <p:cNvPicPr>
            <a:picLocks noChangeAspect="1"/>
          </p:cNvPicPr>
          <p:nvPr/>
        </p:nvPicPr>
        <p:blipFill>
          <a:blip r:embed="rId4"/>
          <a:srcRect/>
          <a:stretch>
            <a:fillRect/>
          </a:stretch>
        </p:blipFill>
        <p:spPr bwMode="auto">
          <a:xfrm>
            <a:off x="6781800" y="5697538"/>
            <a:ext cx="2068513" cy="714375"/>
          </a:xfrm>
          <a:prstGeom prst="rect">
            <a:avLst/>
          </a:prstGeom>
          <a:noFill/>
          <a:ln w="9525">
            <a:noFill/>
            <a:miter lim="800000"/>
            <a:headEnd/>
            <a:tailEnd/>
          </a:ln>
        </p:spPr>
      </p:pic>
      <p:sp>
        <p:nvSpPr>
          <p:cNvPr id="11"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13" name="Subtitle 2"/>
          <p:cNvSpPr>
            <a:spLocks noGrp="1"/>
          </p:cNvSpPr>
          <p:nvPr>
            <p:ph type="subTitle" idx="1"/>
          </p:nvPr>
        </p:nvSpPr>
        <p:spPr>
          <a:xfrm>
            <a:off x="4808005" y="3041294"/>
            <a:ext cx="3650195" cy="1752600"/>
          </a:xfrm>
        </p:spPr>
        <p:txBody>
          <a:bodyPr>
            <a:normAutofit/>
          </a:bodyPr>
          <a:lstStyle>
            <a:lvl1pPr marL="0" indent="0" algn="l">
              <a:buNone/>
              <a:defRPr sz="1800">
                <a:ln>
                  <a:noFill/>
                </a:ln>
                <a:solidFill>
                  <a:schemeClr val="bg1"/>
                </a:solidFill>
                <a:latin typeface="Corbel"/>
                <a:cs typeface="Corbe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IP AGENDA IMAGE.jpg"/>
          <p:cNvPicPr>
            <a:picLocks noChangeAspect="1"/>
          </p:cNvPicPr>
          <p:nvPr userDrawn="1"/>
        </p:nvPicPr>
        <p:blipFill>
          <a:blip r:embed="rId2"/>
          <a:srcRect l="11667" t="4520" b="4657"/>
          <a:stretch>
            <a:fillRect/>
          </a:stretch>
        </p:blipFill>
        <p:spPr>
          <a:xfrm>
            <a:off x="4936356" y="957944"/>
            <a:ext cx="4207644" cy="4323104"/>
          </a:xfrm>
          <a:prstGeom prst="rect">
            <a:avLst/>
          </a:prstGeom>
        </p:spPr>
      </p:pic>
      <p:sp>
        <p:nvSpPr>
          <p:cNvPr id="5" name="Content Placeholder 2"/>
          <p:cNvSpPr>
            <a:spLocks noGrp="1"/>
          </p:cNvSpPr>
          <p:nvPr>
            <p:ph idx="10"/>
          </p:nvPr>
        </p:nvSpPr>
        <p:spPr>
          <a:xfrm>
            <a:off x="457200" y="957944"/>
            <a:ext cx="4319681" cy="5168220"/>
          </a:xfrm>
          <a:prstGeom prst="rect">
            <a:avLst/>
          </a:prstGeom>
        </p:spPr>
        <p:txBody>
          <a:bodyPr/>
          <a:lstStyle>
            <a:lvl1pPr>
              <a:defRPr sz="280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1"/>
          <p:cNvSpPr>
            <a:spLocks noGrp="1"/>
          </p:cNvSpPr>
          <p:nvPr>
            <p:ph type="title" hasCustomPrompt="1"/>
          </p:nvPr>
        </p:nvSpPr>
        <p:spPr>
          <a:xfrm>
            <a:off x="587826" y="231096"/>
            <a:ext cx="8229600" cy="407533"/>
          </a:xfrm>
          <a:prstGeom prst="rect">
            <a:avLst/>
          </a:prstGeom>
        </p:spPr>
        <p:txBody>
          <a:bodyPr/>
          <a:lstStyle>
            <a:lvl1pPr algn="l">
              <a:defRPr sz="2400" b="0"/>
            </a:lvl1pPr>
          </a:lstStyle>
          <a:p>
            <a:r>
              <a:rPr lang="en-US" dirty="0" smtClean="0"/>
              <a:t>AGENDA</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0" y="4776952"/>
            <a:ext cx="7772400" cy="756745"/>
          </a:xfrm>
        </p:spPr>
        <p:txBody>
          <a:bodyPr/>
          <a:lstStyle>
            <a:lvl1pPr marL="360000" algn="l">
              <a:defRPr sz="3600"/>
            </a:lvl1pPr>
          </a:lstStyle>
          <a:p>
            <a:r>
              <a:rPr lang="en-US" smtClean="0"/>
              <a:t>Click to edit Master title style</a:t>
            </a:r>
            <a:endParaRPr lang="en-US" dirty="0"/>
          </a:p>
        </p:txBody>
      </p:sp>
      <p:sp>
        <p:nvSpPr>
          <p:cNvPr id="5" name="Subtitle 2"/>
          <p:cNvSpPr>
            <a:spLocks noGrp="1"/>
          </p:cNvSpPr>
          <p:nvPr>
            <p:ph type="subTitle" idx="1"/>
          </p:nvPr>
        </p:nvSpPr>
        <p:spPr>
          <a:xfrm>
            <a:off x="0" y="5580995"/>
            <a:ext cx="6400800" cy="593834"/>
          </a:xfrm>
        </p:spPr>
        <p:txBody>
          <a:bodyPr/>
          <a:lstStyle>
            <a:lvl1pPr marL="36000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7826" y="231096"/>
            <a:ext cx="8229600" cy="407533"/>
          </a:xfrm>
          <a:prstGeom prst="rect">
            <a:avLst/>
          </a:prstGeom>
        </p:spPr>
        <p:txBody>
          <a:bodyPr/>
          <a:lstStyle>
            <a:lvl1pPr algn="l">
              <a:defRPr sz="2400" b="0"/>
            </a:lvl1pPr>
          </a:lstStyle>
          <a:p>
            <a:r>
              <a:rPr lang="en-US" smtClean="0"/>
              <a:t>Click to edit Master title style</a:t>
            </a:r>
            <a:endParaRPr lang="en-GB" dirty="0"/>
          </a:p>
        </p:txBody>
      </p:sp>
      <p:sp>
        <p:nvSpPr>
          <p:cNvPr id="3" name="Content Placeholder 2"/>
          <p:cNvSpPr>
            <a:spLocks noGrp="1"/>
          </p:cNvSpPr>
          <p:nvPr>
            <p:ph idx="1"/>
          </p:nvPr>
        </p:nvSpPr>
        <p:spPr>
          <a:xfrm>
            <a:off x="457200" y="957944"/>
            <a:ext cx="8229600" cy="5168220"/>
          </a:xfrm>
          <a:prstGeom prst="rect">
            <a:avLst/>
          </a:prstGeom>
        </p:spPr>
        <p:txBody>
          <a:bodyPr/>
          <a:lstStyle>
            <a:lvl1pPr>
              <a:defRPr sz="280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28914"/>
            <a:ext cx="4038600" cy="5197249"/>
          </a:xfrm>
          <a:prstGeom prst="rect">
            <a:avLst/>
          </a:prstGeom>
        </p:spPr>
        <p:txBody>
          <a:bodyPr/>
          <a:lstStyle>
            <a:lvl1pPr>
              <a:defRPr sz="280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928914"/>
            <a:ext cx="4038600" cy="5197249"/>
          </a:xfrm>
          <a:prstGeom prst="rect">
            <a:avLst/>
          </a:prstGeom>
        </p:spPr>
        <p:txBody>
          <a:bodyPr/>
          <a:lstStyle>
            <a:lvl1pPr>
              <a:defRPr sz="2800" baseline="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itle 1"/>
          <p:cNvSpPr>
            <a:spLocks noGrp="1"/>
          </p:cNvSpPr>
          <p:nvPr>
            <p:ph type="title"/>
          </p:nvPr>
        </p:nvSpPr>
        <p:spPr>
          <a:xfrm>
            <a:off x="587826" y="231096"/>
            <a:ext cx="8229600" cy="407533"/>
          </a:xfrm>
          <a:prstGeom prst="rect">
            <a:avLst/>
          </a:prstGeom>
        </p:spPr>
        <p:txBody>
          <a:bodyPr/>
          <a:lstStyle>
            <a:lvl1pPr algn="l">
              <a:defRPr sz="2400" b="0"/>
            </a:lvl1pPr>
          </a:lstStyle>
          <a:p>
            <a:r>
              <a:rPr lang="en-US" smtClean="0"/>
              <a:t>Click to edit Master title style</a:t>
            </a:r>
            <a:endParaRPr lang="en-GB"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87826" y="231096"/>
            <a:ext cx="8229600" cy="407533"/>
          </a:xfrm>
          <a:prstGeom prst="rect">
            <a:avLst/>
          </a:prstGeom>
        </p:spPr>
        <p:txBody>
          <a:bodyPr/>
          <a:lstStyle>
            <a:lvl1pPr algn="l">
              <a:defRPr sz="2400" b="0"/>
            </a:lvl1pPr>
          </a:lstStyle>
          <a:p>
            <a:r>
              <a:rPr lang="en-US" smtClean="0"/>
              <a:t>Click to edit Master title style</a:t>
            </a:r>
            <a:endParaRPr lang="en-GB"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3440" y="297960"/>
            <a:ext cx="8547100" cy="5105400"/>
          </a:xfrm>
          <a:prstGeom prst="roundRect">
            <a:avLst>
              <a:gd name="adj" fmla="val 5117"/>
            </a:avLst>
          </a:prstGeom>
          <a:solidFill>
            <a:srgbClr val="7BBF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srgbClr val="009BC9"/>
              </a:solidFill>
            </a:endParaRPr>
          </a:p>
        </p:txBody>
      </p:sp>
      <p:sp>
        <p:nvSpPr>
          <p:cNvPr id="2" name="Title 1"/>
          <p:cNvSpPr>
            <a:spLocks noGrp="1"/>
          </p:cNvSpPr>
          <p:nvPr>
            <p:ph type="ctrTitle"/>
          </p:nvPr>
        </p:nvSpPr>
        <p:spPr>
          <a:xfrm>
            <a:off x="4808006" y="1563426"/>
            <a:ext cx="3650194" cy="1470025"/>
          </a:xfrm>
        </p:spPr>
        <p:txBody>
          <a:bodyPr tIns="0" anchor="t" anchorCtr="0">
            <a:noAutofit/>
          </a:bodyPr>
          <a:lstStyle>
            <a:lvl1pPr algn="l">
              <a:defRPr sz="3000" cap="all">
                <a:solidFill>
                  <a:schemeClr val="bg1"/>
                </a:solidFill>
                <a:latin typeface="Corbel"/>
                <a:cs typeface="Corbel"/>
              </a:defRPr>
            </a:lvl1pPr>
          </a:lstStyle>
          <a:p>
            <a:r>
              <a:rPr lang="en-US" smtClean="0"/>
              <a:t>Click to edit Master title style</a:t>
            </a:r>
            <a:endParaRPr lang="en-US" dirty="0"/>
          </a:p>
        </p:txBody>
      </p:sp>
      <p:sp>
        <p:nvSpPr>
          <p:cNvPr id="3" name="Subtitle 2"/>
          <p:cNvSpPr>
            <a:spLocks noGrp="1"/>
          </p:cNvSpPr>
          <p:nvPr>
            <p:ph type="subTitle" idx="1"/>
          </p:nvPr>
        </p:nvSpPr>
        <p:spPr>
          <a:xfrm>
            <a:off x="4808007" y="3041295"/>
            <a:ext cx="3650195" cy="1752600"/>
          </a:xfrm>
        </p:spPr>
        <p:txBody>
          <a:bodyPr>
            <a:normAutofit/>
          </a:bodyPr>
          <a:lstStyle>
            <a:lvl1pPr marL="0" indent="0" algn="l">
              <a:buNone/>
              <a:defRPr sz="1800">
                <a:ln>
                  <a:noFill/>
                </a:ln>
                <a:solidFill>
                  <a:schemeClr val="bg1"/>
                </a:solidFill>
                <a:latin typeface="Corbel"/>
                <a:cs typeface="Corbe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16" name="Picture 15" descr="ip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8" name="Picture 17" descr="orangeArrows.psd"/>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83704"/>
            <a:ext cx="299109" cy="299109"/>
          </a:xfrm>
          <a:prstGeom prst="rect">
            <a:avLst/>
          </a:prstGeom>
        </p:spPr>
      </p:pic>
      <p:pic>
        <p:nvPicPr>
          <p:cNvPr id="7" name="Picture 6" descr="iProspect LOGOwDesc.2clr.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pic>
        <p:nvPicPr>
          <p:cNvPr id="10" name="Picture 9" descr="ip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1" name="Picture 10" descr="orangeArrows.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72160"/>
            <a:ext cx="299109" cy="299109"/>
          </a:xfrm>
          <a:prstGeom prst="rect">
            <a:avLst/>
          </a:prstGeom>
        </p:spPr>
      </p:pic>
      <p:pic>
        <p:nvPicPr>
          <p:cNvPr id="12" name="Picture 11" descr="iProspect LOGOwDesc.2clr.eps"/>
          <p:cNvPicPr>
            <a:picLocks noChangeAspect="1"/>
          </p:cNvPicPr>
          <p:nvPr userDrawn="1"/>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425275162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ansition Opt 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
        <p:nvSpPr>
          <p:cNvPr id="9"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pic>
        <p:nvPicPr>
          <p:cNvPr id="11" name="Picture 10" descr="ip_transition.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sp>
        <p:nvSpPr>
          <p:cNvPr id="12" name="Rounded Rectangle 11"/>
          <p:cNvSpPr/>
          <p:nvPr/>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0" name="Picture 9" descr="ip_transition.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5" name="TextBox 14"/>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002279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ransition Opt 2">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3" name="Picture 2" descr="greenArrows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710542"/>
            <a:ext cx="316773" cy="316773"/>
          </a:xfrm>
          <a:prstGeom prst="rect">
            <a:avLst/>
          </a:prstGeom>
        </p:spPr>
      </p:pic>
      <p:pic>
        <p:nvPicPr>
          <p:cNvPr id="20" name="Picture 19" descr="greenArrows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692400"/>
            <a:ext cx="316773" cy="316773"/>
          </a:xfrm>
          <a:prstGeom prst="rect">
            <a:avLst/>
          </a:prstGeom>
        </p:spPr>
      </p:pic>
      <p:sp>
        <p:nvSpPr>
          <p:cNvPr id="21" name="Rounded Rectangle 20"/>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0" name="Picture 9"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1" name="TextBox 10"/>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2"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164229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Opt 4">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21" name="Picture 20" descr="green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2" y="2695737"/>
            <a:ext cx="313434" cy="313435"/>
          </a:xfrm>
          <a:prstGeom prst="rect">
            <a:avLst/>
          </a:prstGeom>
        </p:spPr>
      </p:pic>
      <p:sp>
        <p:nvSpPr>
          <p:cNvPr id="22" name="Rounded Rectangle 21"/>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8" name="Picture 7"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0" name="TextBox 9"/>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1"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3648091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25" name="Picture 24"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26" name="TextBox 25"/>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4046545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737A7C"/>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2" name="Picture 11"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3" name="TextBox 12"/>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87261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2" name="Picture 3" descr="intro slide.7.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Content 2">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1325831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Content 3">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687591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mp; Content 4">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944406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Content 5">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219366" y="6435246"/>
            <a:ext cx="5673441" cy="365125"/>
          </a:xfrm>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9733975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 Double Title High">
    <p:spTree>
      <p:nvGrpSpPr>
        <p:cNvPr id="1" name=""/>
        <p:cNvGrpSpPr/>
        <p:nvPr/>
      </p:nvGrpSpPr>
      <p:grpSpPr>
        <a:xfrm>
          <a:off x="0" y="0"/>
          <a:ext cx="0" cy="0"/>
          <a:chOff x="0" y="0"/>
          <a:chExt cx="0" cy="0"/>
        </a:xfrm>
      </p:grpSpPr>
      <p:pic>
        <p:nvPicPr>
          <p:cNvPr id="6" name="Picture 5"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pic>
        <p:nvPicPr>
          <p:cNvPr id="24" name="Picture 23"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sp>
        <p:nvSpPr>
          <p:cNvPr id="18" name="Rounded Rectangle 17"/>
          <p:cNvSpPr/>
          <p:nvPr/>
        </p:nvSpPr>
        <p:spPr>
          <a:xfrm>
            <a:off x="303440" y="6166729"/>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DE6E28"/>
                </a:solidFill>
              </a:rPr>
              <a:t>      </a:t>
            </a:r>
            <a:endParaRPr lang="en-US" sz="1800" dirty="0">
              <a:solidFill>
                <a:srgbClr val="DE6E28"/>
              </a:solidFill>
            </a:endParaRPr>
          </a:p>
        </p:txBody>
      </p:sp>
      <p:pic>
        <p:nvPicPr>
          <p:cNvPr id="19" name="Picture 18" descr="ip_footer.psd"/>
          <p:cNvPicPr>
            <a:picLocks noChangeAspect="1"/>
          </p:cNvPicPr>
          <p:nvPr/>
        </p:nvPicPr>
        <p:blipFill>
          <a:blip r:embed="rId3"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483845" y="6204830"/>
            <a:ext cx="256017" cy="230415"/>
          </a:xfrm>
          <a:prstGeom prst="rect">
            <a:avLst/>
          </a:prstGeom>
        </p:spPr>
      </p:pic>
      <p:sp>
        <p:nvSpPr>
          <p:cNvPr id="20" name="TextBox 19"/>
          <p:cNvSpPr txBox="1"/>
          <p:nvPr/>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5" name="Slide Number Placeholder 5"/>
          <p:cNvSpPr>
            <a:spLocks noGrp="1"/>
          </p:cNvSpPr>
          <p:nvPr>
            <p:ph type="sldNum" sz="quarter" idx="13"/>
          </p:nvPr>
        </p:nvSpPr>
        <p:spPr>
          <a:xfrm>
            <a:off x="6786210" y="6526823"/>
            <a:ext cx="2133600" cy="365125"/>
          </a:xfrm>
          <a:prstGeom prst="rect">
            <a:avLst/>
          </a:prstGeom>
        </p:spPr>
        <p:txBody>
          <a:bodyPr/>
          <a:lstStyle>
            <a:lvl1pPr algn="r">
              <a:defRPr sz="1000">
                <a:solidFill>
                  <a:schemeClr val="bg1">
                    <a:lumMod val="50000"/>
                  </a:schemeClr>
                </a:solidFill>
                <a:latin typeface="Corbel"/>
              </a:defRPr>
            </a:lvl1pPr>
          </a:lstStyle>
          <a:p>
            <a:pPr fontAlgn="auto">
              <a:spcBef>
                <a:spcPts val="0"/>
              </a:spcBef>
              <a:spcAft>
                <a:spcPts val="0"/>
              </a:spcAft>
            </a:pPr>
            <a:fld id="{3503F095-C01E-9444-B892-657AC29F0A09}" type="slidenum">
              <a:rPr lang="en-US" smtClean="0">
                <a:solidFill>
                  <a:srgbClr val="FFFFFF">
                    <a:lumMod val="50000"/>
                  </a:srgbClr>
                </a:solidFill>
              </a:rPr>
              <a:pPr fontAlgn="auto">
                <a:spcBef>
                  <a:spcPts val="0"/>
                </a:spcBef>
                <a:spcAft>
                  <a:spcPts val="0"/>
                </a:spcAft>
              </a:pPr>
              <a:t>‹#›</a:t>
            </a:fld>
            <a:endParaRPr lang="en-US" dirty="0">
              <a:solidFill>
                <a:srgbClr val="FFFFFF">
                  <a:lumMod val="50000"/>
                </a:srgbClr>
              </a:solidFill>
            </a:endParaRPr>
          </a:p>
        </p:txBody>
      </p:sp>
    </p:spTree>
    <p:extLst>
      <p:ext uri="{BB962C8B-B14F-4D97-AF65-F5344CB8AC3E}">
        <p14:creationId xmlns="" xmlns:p14="http://schemas.microsoft.com/office/powerpoint/2010/main" xmlns:mv="urn:schemas-microsoft-com:mac:vml" xmlns:mc="http://schemas.openxmlformats.org/markup-compatibility/2006" val="3687591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8" descr="transition slide_v2.7.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userDrawn="1"/>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3440" y="297960"/>
            <a:ext cx="8547100" cy="5105400"/>
          </a:xfrm>
          <a:prstGeom prst="roundRect">
            <a:avLst>
              <a:gd name="adj" fmla="val 5117"/>
            </a:avLst>
          </a:prstGeom>
          <a:solidFill>
            <a:srgbClr val="7BBF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9BC9"/>
              </a:solidFill>
            </a:endParaRPr>
          </a:p>
        </p:txBody>
      </p:sp>
      <p:sp>
        <p:nvSpPr>
          <p:cNvPr id="2" name="Title 1"/>
          <p:cNvSpPr>
            <a:spLocks noGrp="1"/>
          </p:cNvSpPr>
          <p:nvPr>
            <p:ph type="ctrTitle"/>
          </p:nvPr>
        </p:nvSpPr>
        <p:spPr>
          <a:xfrm>
            <a:off x="4808006" y="1563426"/>
            <a:ext cx="3650194" cy="1470025"/>
          </a:xfrm>
        </p:spPr>
        <p:txBody>
          <a:bodyPr tIns="0" anchor="t" anchorCtr="0">
            <a:noAutofit/>
          </a:bodyPr>
          <a:lstStyle>
            <a:lvl1pPr algn="l">
              <a:defRPr sz="3000" cap="all">
                <a:solidFill>
                  <a:schemeClr val="bg1"/>
                </a:solidFill>
                <a:latin typeface="Corbel"/>
                <a:cs typeface="Corbel"/>
              </a:defRPr>
            </a:lvl1pPr>
          </a:lstStyle>
          <a:p>
            <a:r>
              <a:rPr lang="en-US" smtClean="0"/>
              <a:t>Click to edit Master title style</a:t>
            </a:r>
            <a:endParaRPr lang="en-US" dirty="0"/>
          </a:p>
        </p:txBody>
      </p:sp>
      <p:sp>
        <p:nvSpPr>
          <p:cNvPr id="3" name="Subtitle 2"/>
          <p:cNvSpPr>
            <a:spLocks noGrp="1"/>
          </p:cNvSpPr>
          <p:nvPr>
            <p:ph type="subTitle" idx="1"/>
          </p:nvPr>
        </p:nvSpPr>
        <p:spPr>
          <a:xfrm>
            <a:off x="4808007" y="3041295"/>
            <a:ext cx="3650195" cy="1752600"/>
          </a:xfrm>
        </p:spPr>
        <p:txBody>
          <a:bodyPr>
            <a:normAutofit/>
          </a:bodyPr>
          <a:lstStyle>
            <a:lvl1pPr marL="0" indent="0" algn="l">
              <a:buNone/>
              <a:defRPr sz="1800">
                <a:ln>
                  <a:noFill/>
                </a:ln>
                <a:solidFill>
                  <a:schemeClr val="bg1"/>
                </a:solidFill>
                <a:latin typeface="Corbel"/>
                <a:cs typeface="Corbe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16" name="Picture 15" descr="ip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8" name="Picture 17" descr="orangeArrows.psd"/>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83704"/>
            <a:ext cx="299109" cy="299109"/>
          </a:xfrm>
          <a:prstGeom prst="rect">
            <a:avLst/>
          </a:prstGeom>
        </p:spPr>
      </p:pic>
      <p:pic>
        <p:nvPicPr>
          <p:cNvPr id="7" name="Picture 6" descr="iProspect LOGOwDesc.2clr.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pic>
        <p:nvPicPr>
          <p:cNvPr id="10" name="Picture 9" descr="ip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1" name="Picture 10" descr="orangeArrows.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72160"/>
            <a:ext cx="299109" cy="299109"/>
          </a:xfrm>
          <a:prstGeom prst="rect">
            <a:avLst/>
          </a:prstGeom>
        </p:spPr>
      </p:pic>
      <p:pic>
        <p:nvPicPr>
          <p:cNvPr id="12" name="Picture 11" descr="iProspect LOGOwDesc.2clr.eps"/>
          <p:cNvPicPr>
            <a:picLocks noChangeAspect="1"/>
          </p:cNvPicPr>
          <p:nvPr userDrawn="1"/>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425275162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ansition Opt 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
        <p:nvSpPr>
          <p:cNvPr id="9"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pic>
        <p:nvPicPr>
          <p:cNvPr id="11" name="Picture 10" descr="ip_transition.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sp>
        <p:nvSpPr>
          <p:cNvPr id="12" name="Rounded Rectangle 11"/>
          <p:cNvSpPr/>
          <p:nvPr/>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0" name="Picture 9" descr="ip_transition.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5" name="TextBox 14"/>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0022799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ansition Opt 2">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3" name="Picture 2" descr="greenArrows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710542"/>
            <a:ext cx="316773" cy="316773"/>
          </a:xfrm>
          <a:prstGeom prst="rect">
            <a:avLst/>
          </a:prstGeom>
        </p:spPr>
      </p:pic>
      <p:pic>
        <p:nvPicPr>
          <p:cNvPr id="20" name="Picture 19" descr="greenArrows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692400"/>
            <a:ext cx="316773" cy="316773"/>
          </a:xfrm>
          <a:prstGeom prst="rect">
            <a:avLst/>
          </a:prstGeom>
        </p:spPr>
      </p:pic>
      <p:sp>
        <p:nvSpPr>
          <p:cNvPr id="21" name="Rounded Rectangle 20"/>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0" name="Picture 9"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1" name="TextBox 10"/>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2"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1642299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Opt 4">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21" name="Picture 20" descr="green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2" y="2695737"/>
            <a:ext cx="313434" cy="313435"/>
          </a:xfrm>
          <a:prstGeom prst="rect">
            <a:avLst/>
          </a:prstGeom>
        </p:spPr>
      </p:pic>
      <p:sp>
        <p:nvSpPr>
          <p:cNvPr id="22" name="Rounded Rectangle 21"/>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8" name="Picture 7"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0" name="TextBox 9"/>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1"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364809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2" name="Picture 3" descr="intro slide.8.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25" name="Picture 24"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26" name="TextBox 25"/>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404654519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1_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737A7C"/>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2" name="Picture 11"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3" name="TextBox 12"/>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8726148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Content 2">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13258318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mp; Content 3">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6875914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Content 4">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9444066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mp; Content 5">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219366" y="6435246"/>
            <a:ext cx="5673441" cy="365125"/>
          </a:xfrm>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9733975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ntent – Double Title High">
    <p:spTree>
      <p:nvGrpSpPr>
        <p:cNvPr id="1" name=""/>
        <p:cNvGrpSpPr/>
        <p:nvPr/>
      </p:nvGrpSpPr>
      <p:grpSpPr>
        <a:xfrm>
          <a:off x="0" y="0"/>
          <a:ext cx="0" cy="0"/>
          <a:chOff x="0" y="0"/>
          <a:chExt cx="0" cy="0"/>
        </a:xfrm>
      </p:grpSpPr>
      <p:pic>
        <p:nvPicPr>
          <p:cNvPr id="6" name="Picture 5"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pic>
        <p:nvPicPr>
          <p:cNvPr id="24" name="Picture 23"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sp>
        <p:nvSpPr>
          <p:cNvPr id="18" name="Rounded Rectangle 17"/>
          <p:cNvSpPr/>
          <p:nvPr/>
        </p:nvSpPr>
        <p:spPr>
          <a:xfrm>
            <a:off x="303440" y="6166729"/>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DE6E28"/>
                </a:solidFill>
              </a:rPr>
              <a:t>      </a:t>
            </a:r>
            <a:endParaRPr lang="en-US" dirty="0">
              <a:solidFill>
                <a:srgbClr val="DE6E28"/>
              </a:solidFill>
            </a:endParaRPr>
          </a:p>
        </p:txBody>
      </p:sp>
      <p:pic>
        <p:nvPicPr>
          <p:cNvPr id="19" name="Picture 18" descr="ip_footer.psd"/>
          <p:cNvPicPr>
            <a:picLocks noChangeAspect="1"/>
          </p:cNvPicPr>
          <p:nvPr/>
        </p:nvPicPr>
        <p:blipFill>
          <a:blip r:embed="rId3"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483845" y="6204830"/>
            <a:ext cx="256017" cy="230415"/>
          </a:xfrm>
          <a:prstGeom prst="rect">
            <a:avLst/>
          </a:prstGeom>
        </p:spPr>
      </p:pic>
      <p:sp>
        <p:nvSpPr>
          <p:cNvPr id="20" name="TextBox 19"/>
          <p:cNvSpPr txBox="1"/>
          <p:nvPr/>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5" name="Slide Number Placeholder 5"/>
          <p:cNvSpPr>
            <a:spLocks noGrp="1"/>
          </p:cNvSpPr>
          <p:nvPr>
            <p:ph type="sldNum" sz="quarter" idx="13"/>
          </p:nvPr>
        </p:nvSpPr>
        <p:spPr>
          <a:xfrm>
            <a:off x="6786210" y="6526823"/>
            <a:ext cx="2133600" cy="365125"/>
          </a:xfrm>
          <a:prstGeom prst="rect">
            <a:avLst/>
          </a:prstGeom>
        </p:spPr>
        <p:txBody>
          <a:bodyPr/>
          <a:lstStyle>
            <a:lvl1pPr algn="r">
              <a:defRPr sz="1000">
                <a:solidFill>
                  <a:schemeClr val="bg1">
                    <a:lumMod val="50000"/>
                  </a:schemeClr>
                </a:solidFill>
                <a:latin typeface="Corbel"/>
              </a:defRPr>
            </a:lvl1pPr>
          </a:lstStyle>
          <a:p>
            <a:fld id="{3503F095-C01E-9444-B892-657AC29F0A09}"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 xmlns:p14="http://schemas.microsoft.com/office/powerpoint/2010/main" xmlns:mv="urn:schemas-microsoft-com:mac:vml" xmlns:mc="http://schemas.openxmlformats.org/markup-compatibility/2006" val="36875914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8" descr="transition slide_v2.7.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userDrawn="1"/>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3440" y="297960"/>
            <a:ext cx="8547100" cy="5105400"/>
          </a:xfrm>
          <a:prstGeom prst="roundRect">
            <a:avLst>
              <a:gd name="adj" fmla="val 5117"/>
            </a:avLst>
          </a:prstGeom>
          <a:solidFill>
            <a:srgbClr val="7BBF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9BC9"/>
              </a:solidFill>
            </a:endParaRPr>
          </a:p>
        </p:txBody>
      </p:sp>
      <p:sp>
        <p:nvSpPr>
          <p:cNvPr id="2" name="Title 1"/>
          <p:cNvSpPr>
            <a:spLocks noGrp="1"/>
          </p:cNvSpPr>
          <p:nvPr>
            <p:ph type="ctrTitle"/>
          </p:nvPr>
        </p:nvSpPr>
        <p:spPr>
          <a:xfrm>
            <a:off x="4808006" y="1563426"/>
            <a:ext cx="3650194" cy="1470025"/>
          </a:xfrm>
        </p:spPr>
        <p:txBody>
          <a:bodyPr tIns="0" anchor="t" anchorCtr="0">
            <a:noAutofit/>
          </a:bodyPr>
          <a:lstStyle>
            <a:lvl1pPr algn="l">
              <a:defRPr sz="3000" cap="all">
                <a:solidFill>
                  <a:schemeClr val="bg1"/>
                </a:solidFill>
                <a:latin typeface="Corbel"/>
                <a:cs typeface="Corbel"/>
              </a:defRPr>
            </a:lvl1pPr>
          </a:lstStyle>
          <a:p>
            <a:r>
              <a:rPr lang="en-US" smtClean="0"/>
              <a:t>Click to edit Master title style</a:t>
            </a:r>
            <a:endParaRPr lang="en-US" dirty="0"/>
          </a:p>
        </p:txBody>
      </p:sp>
      <p:sp>
        <p:nvSpPr>
          <p:cNvPr id="3" name="Subtitle 2"/>
          <p:cNvSpPr>
            <a:spLocks noGrp="1"/>
          </p:cNvSpPr>
          <p:nvPr>
            <p:ph type="subTitle" idx="1"/>
          </p:nvPr>
        </p:nvSpPr>
        <p:spPr>
          <a:xfrm>
            <a:off x="4808007" y="3041295"/>
            <a:ext cx="3650195" cy="1752600"/>
          </a:xfrm>
        </p:spPr>
        <p:txBody>
          <a:bodyPr>
            <a:normAutofit/>
          </a:bodyPr>
          <a:lstStyle>
            <a:lvl1pPr marL="0" indent="0" algn="l">
              <a:buNone/>
              <a:defRPr sz="1800">
                <a:ln>
                  <a:noFill/>
                </a:ln>
                <a:solidFill>
                  <a:schemeClr val="bg1"/>
                </a:solidFill>
                <a:latin typeface="Corbel"/>
                <a:cs typeface="Corbe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16" name="Picture 15" descr="ip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8" name="Picture 17" descr="orangeArrows.psd"/>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83704"/>
            <a:ext cx="299109" cy="299109"/>
          </a:xfrm>
          <a:prstGeom prst="rect">
            <a:avLst/>
          </a:prstGeom>
        </p:spPr>
      </p:pic>
      <p:pic>
        <p:nvPicPr>
          <p:cNvPr id="7" name="Picture 6" descr="iProspect LOGOwDesc.2clr.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pic>
        <p:nvPicPr>
          <p:cNvPr id="10" name="Picture 9" descr="ip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1" name="Picture 10" descr="orangeArrows.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72160"/>
            <a:ext cx="299109" cy="299109"/>
          </a:xfrm>
          <a:prstGeom prst="rect">
            <a:avLst/>
          </a:prstGeom>
        </p:spPr>
      </p:pic>
      <p:pic>
        <p:nvPicPr>
          <p:cNvPr id="12" name="Picture 11" descr="iProspect LOGOwDesc.2clr.eps"/>
          <p:cNvPicPr>
            <a:picLocks noChangeAspect="1"/>
          </p:cNvPicPr>
          <p:nvPr userDrawn="1"/>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425275162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Opt 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
        <p:nvSpPr>
          <p:cNvPr id="9"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pic>
        <p:nvPicPr>
          <p:cNvPr id="11" name="Picture 10" descr="ip_transition.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sp>
        <p:nvSpPr>
          <p:cNvPr id="12" name="Rounded Rectangle 11"/>
          <p:cNvSpPr/>
          <p:nvPr/>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0" name="Picture 9" descr="ip_transition.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5" name="TextBox 14"/>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00227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ransition Opt 2">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3" name="Picture 2" descr="greenArrows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710542"/>
            <a:ext cx="316773" cy="316773"/>
          </a:xfrm>
          <a:prstGeom prst="rect">
            <a:avLst/>
          </a:prstGeom>
        </p:spPr>
      </p:pic>
      <p:pic>
        <p:nvPicPr>
          <p:cNvPr id="20" name="Picture 19" descr="greenArrows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692400"/>
            <a:ext cx="316773" cy="316773"/>
          </a:xfrm>
          <a:prstGeom prst="rect">
            <a:avLst/>
          </a:prstGeom>
        </p:spPr>
      </p:pic>
      <p:sp>
        <p:nvSpPr>
          <p:cNvPr id="21" name="Rounded Rectangle 20"/>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0" name="Picture 9"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1" name="TextBox 10"/>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2"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164229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ransition Opt 4">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21" name="Picture 20" descr="green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2" y="2695737"/>
            <a:ext cx="313434" cy="313435"/>
          </a:xfrm>
          <a:prstGeom prst="rect">
            <a:avLst/>
          </a:prstGeom>
        </p:spPr>
      </p:pic>
      <p:sp>
        <p:nvSpPr>
          <p:cNvPr id="22" name="Rounded Rectangle 21"/>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8" name="Picture 7"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0" name="TextBox 9"/>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1"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36480919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25" name="Picture 24"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26" name="TextBox 25"/>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40465451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1_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737A7C"/>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2" name="Picture 11"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3" name="TextBox 12"/>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8726148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Content 2">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13258318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Content 3">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687591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Content 4">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9444066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Content 5">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219366" y="6435246"/>
            <a:ext cx="5673441" cy="365125"/>
          </a:xfrm>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      </a:t>
            </a:r>
            <a:endParaRPr lang="en-US"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9733975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 Double Title High">
    <p:spTree>
      <p:nvGrpSpPr>
        <p:cNvPr id="1" name=""/>
        <p:cNvGrpSpPr/>
        <p:nvPr/>
      </p:nvGrpSpPr>
      <p:grpSpPr>
        <a:xfrm>
          <a:off x="0" y="0"/>
          <a:ext cx="0" cy="0"/>
          <a:chOff x="0" y="0"/>
          <a:chExt cx="0" cy="0"/>
        </a:xfrm>
      </p:grpSpPr>
      <p:pic>
        <p:nvPicPr>
          <p:cNvPr id="6" name="Picture 5"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pic>
        <p:nvPicPr>
          <p:cNvPr id="24" name="Picture 23"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sp>
        <p:nvSpPr>
          <p:cNvPr id="18" name="Rounded Rectangle 17"/>
          <p:cNvSpPr/>
          <p:nvPr/>
        </p:nvSpPr>
        <p:spPr>
          <a:xfrm>
            <a:off x="303440" y="6166729"/>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DE6E28"/>
                </a:solidFill>
              </a:rPr>
              <a:t>      </a:t>
            </a:r>
            <a:endParaRPr lang="en-US" dirty="0">
              <a:solidFill>
                <a:srgbClr val="DE6E28"/>
              </a:solidFill>
            </a:endParaRPr>
          </a:p>
        </p:txBody>
      </p:sp>
      <p:pic>
        <p:nvPicPr>
          <p:cNvPr id="19" name="Picture 18" descr="ip_footer.psd"/>
          <p:cNvPicPr>
            <a:picLocks noChangeAspect="1"/>
          </p:cNvPicPr>
          <p:nvPr/>
        </p:nvPicPr>
        <p:blipFill>
          <a:blip r:embed="rId3"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483845" y="6204830"/>
            <a:ext cx="256017" cy="230415"/>
          </a:xfrm>
          <a:prstGeom prst="rect">
            <a:avLst/>
          </a:prstGeom>
        </p:spPr>
      </p:pic>
      <p:sp>
        <p:nvSpPr>
          <p:cNvPr id="20" name="TextBox 19"/>
          <p:cNvSpPr txBox="1"/>
          <p:nvPr/>
        </p:nvSpPr>
        <p:spPr>
          <a:xfrm>
            <a:off x="6613062" y="6204796"/>
            <a:ext cx="2177142" cy="230832"/>
          </a:xfrm>
          <a:prstGeom prst="rect">
            <a:avLst/>
          </a:prstGeom>
          <a:noFill/>
        </p:spPr>
        <p:txBody>
          <a:bodyPr wrap="square" rtlCol="0">
            <a:spAutoFit/>
          </a:bodyPr>
          <a:lstStyle/>
          <a:p>
            <a:pPr>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5" name="Slide Number Placeholder 5"/>
          <p:cNvSpPr>
            <a:spLocks noGrp="1"/>
          </p:cNvSpPr>
          <p:nvPr>
            <p:ph type="sldNum" sz="quarter" idx="13"/>
          </p:nvPr>
        </p:nvSpPr>
        <p:spPr>
          <a:xfrm>
            <a:off x="6786210" y="6526823"/>
            <a:ext cx="2133600" cy="365125"/>
          </a:xfrm>
          <a:prstGeom prst="rect">
            <a:avLst/>
          </a:prstGeom>
        </p:spPr>
        <p:txBody>
          <a:bodyPr/>
          <a:lstStyle>
            <a:lvl1pPr algn="r">
              <a:defRPr sz="1000">
                <a:solidFill>
                  <a:schemeClr val="bg1">
                    <a:lumMod val="50000"/>
                  </a:schemeClr>
                </a:solidFill>
                <a:latin typeface="Corbel"/>
              </a:defRPr>
            </a:lvl1pPr>
          </a:lstStyle>
          <a:p>
            <a:fld id="{3503F095-C01E-9444-B892-657AC29F0A09}" type="slidenum">
              <a:rPr lang="en-US" smtClean="0">
                <a:solidFill>
                  <a:srgbClr val="FFFFFF">
                    <a:lumMod val="50000"/>
                  </a:srgbClr>
                </a:solidFill>
              </a:rPr>
              <a:pPr/>
              <a:t>‹#›</a:t>
            </a:fld>
            <a:endParaRPr lang="en-US" dirty="0">
              <a:solidFill>
                <a:srgbClr val="FFFFFF">
                  <a:lumMod val="50000"/>
                </a:srgbClr>
              </a:solidFill>
            </a:endParaRPr>
          </a:p>
        </p:txBody>
      </p:sp>
    </p:spTree>
    <p:extLst>
      <p:ext uri="{BB962C8B-B14F-4D97-AF65-F5344CB8AC3E}">
        <p14:creationId xmlns="" xmlns:p14="http://schemas.microsoft.com/office/powerpoint/2010/main" xmlns:mv="urn:schemas-microsoft-com:mac:vml" xmlns:mc="http://schemas.openxmlformats.org/markup-compatibility/2006" val="36875914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8" descr="transition slide_v2.7.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userDrawn="1"/>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58000"/>
          </a:xfrm>
          <a:prstGeom prst="rect">
            <a:avLst/>
          </a:prstGeom>
          <a:solidFill>
            <a:schemeClr val="bg1"/>
          </a:solidFill>
          <a:ln w="0">
            <a:noFill/>
            <a:round/>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9" descr="orangeArrows.psd"/>
          <p:cNvPicPr>
            <a:picLocks noChangeAspect="1"/>
          </p:cNvPicPr>
          <p:nvPr/>
        </p:nvPicPr>
        <p:blipFill>
          <a:blip r:embed="rId2"/>
          <a:srcRect/>
          <a:stretch>
            <a:fillRect/>
          </a:stretch>
        </p:blipFill>
        <p:spPr bwMode="auto">
          <a:xfrm>
            <a:off x="328613" y="357188"/>
            <a:ext cx="228600" cy="228600"/>
          </a:xfrm>
          <a:prstGeom prst="rect">
            <a:avLst/>
          </a:prstGeom>
          <a:noFill/>
          <a:ln w="9525">
            <a:noFill/>
            <a:miter lim="800000"/>
            <a:headEnd/>
            <a:tailEnd/>
          </a:ln>
        </p:spPr>
      </p:pic>
      <p:cxnSp>
        <p:nvCxnSpPr>
          <p:cNvPr id="6" name="Straight Connector 5"/>
          <p:cNvCxnSpPr/>
          <p:nvPr/>
        </p:nvCxnSpPr>
        <p:spPr>
          <a:xfrm>
            <a:off x="303213" y="1001713"/>
            <a:ext cx="8547100"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7" name="Picture 6" descr="ip_footer.psd"/>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8" name="TextBox 7"/>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4" descr="ip_footer.psd"/>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6" name="TextBox 5"/>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11" descr="orangeArrows.psd"/>
          <p:cNvPicPr>
            <a:picLocks noChangeAspect="1"/>
          </p:cNvPicPr>
          <p:nvPr/>
        </p:nvPicPr>
        <p:blipFill>
          <a:blip r:embed="rId2"/>
          <a:srcRect/>
          <a:stretch>
            <a:fillRect/>
          </a:stretch>
        </p:blipFill>
        <p:spPr bwMode="auto">
          <a:xfrm>
            <a:off x="328613" y="357188"/>
            <a:ext cx="228600" cy="228600"/>
          </a:xfrm>
          <a:prstGeom prst="rect">
            <a:avLst/>
          </a:prstGeom>
          <a:noFill/>
          <a:ln w="9525">
            <a:noFill/>
            <a:miter lim="800000"/>
            <a:headEnd/>
            <a:tailEnd/>
          </a:ln>
        </p:spPr>
      </p:pic>
      <p:pic>
        <p:nvPicPr>
          <p:cNvPr id="6" name="Picture 5" descr="ip_footer.psd"/>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7" name="TextBox 6"/>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11" descr="greenArrows_outline.psd"/>
          <p:cNvPicPr>
            <a:picLocks noChangeAspect="1"/>
          </p:cNvPicPr>
          <p:nvPr/>
        </p:nvPicPr>
        <p:blipFill>
          <a:blip r:embed="rId2"/>
          <a:srcRect/>
          <a:stretch>
            <a:fillRect/>
          </a:stretch>
        </p:blipFill>
        <p:spPr bwMode="auto">
          <a:xfrm>
            <a:off x="819150" y="2692400"/>
            <a:ext cx="317500" cy="317500"/>
          </a:xfrm>
          <a:prstGeom prst="rect">
            <a:avLst/>
          </a:prstGeom>
          <a:noFill/>
          <a:ln w="9525">
            <a:noFill/>
            <a:miter lim="800000"/>
            <a:headEnd/>
            <a:tailEnd/>
          </a:ln>
        </p:spPr>
      </p:pic>
      <p:pic>
        <p:nvPicPr>
          <p:cNvPr id="6" name="Picture 5" descr="ip_footer.psd"/>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7" name="TextBox 6"/>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algn="r" eaLnBrk="1" latinLnBrk="0" hangingPunct="1"/>
            <a:fld id="{564CF2E0-CCC4-4E1E-9902-C3C36AB3FDA4}" type="datetimeFigureOut">
              <a:rPr lang="en-US" smtClean="0"/>
              <a:pPr algn="r" eaLnBrk="1" latinLnBrk="0" hangingPunct="1"/>
              <a:t>12/19/2012</a:t>
            </a:fld>
            <a:endParaRPr lang="en-US" sz="1400" dirty="0">
              <a:solidFill>
                <a:schemeClr val="tx2"/>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endParaRPr kumimoji="0" lang="en-US" sz="1400" dirty="0">
              <a:solidFill>
                <a:schemeClr val="tx2"/>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pic>
        <p:nvPicPr>
          <p:cNvPr id="1031" name="Picture 5" descr="intro slide.1.jpg"/>
          <p:cNvPicPr>
            <a:picLocks noChangeAspect="1"/>
          </p:cNvPicPr>
          <p:nvPr/>
        </p:nvPicPr>
        <p:blipFill>
          <a:blip r:embed="rId20"/>
          <a:srcRect/>
          <a:stretch>
            <a:fillRect/>
          </a:stretch>
        </p:blipFill>
        <p:spPr bwMode="auto">
          <a:xfrm>
            <a:off x="0" y="0"/>
            <a:ext cx="9144000" cy="6858000"/>
          </a:xfrm>
          <a:prstGeom prst="rect">
            <a:avLst/>
          </a:prstGeom>
          <a:noFill/>
          <a:ln w="9525">
            <a:noFill/>
            <a:miter lim="800000"/>
            <a:headEnd/>
            <a:tailEnd/>
          </a:ln>
        </p:spPr>
      </p:pic>
      <p:sp>
        <p:nvSpPr>
          <p:cNvPr id="1032"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ctr" defTabSz="457200" rtl="0" eaLnBrk="1" fontAlgn="base" hangingPunct="1">
        <a:spcBef>
          <a:spcPct val="0"/>
        </a:spcBef>
        <a:spcAft>
          <a:spcPct val="0"/>
        </a:spcAft>
        <a:defRPr sz="4400" kern="1200">
          <a:solidFill>
            <a:schemeClr val="tx1"/>
          </a:solidFill>
          <a:latin typeface="+mj-lt"/>
          <a:ea typeface="ヒラギノ角ゴ Pro W3" pitchFamily="-123" charset="-128"/>
          <a:cs typeface="ヒラギノ角ゴ Pro W3" pitchFamily="-123" charset="-128"/>
        </a:defRPr>
      </a:lvl1pPr>
      <a:lvl2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2pPr>
      <a:lvl3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3pPr>
      <a:lvl4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4pPr>
      <a:lvl5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5pPr>
      <a:lvl6pPr marL="4572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6pPr>
      <a:lvl7pPr marL="9144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7pPr>
      <a:lvl8pPr marL="13716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8pPr>
      <a:lvl9pPr marL="18288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ヒラギノ角ゴ Pro W3" pitchFamily="-123" charset="-128"/>
          <a:cs typeface="ヒラギノ角ゴ Pro W3" pitchFamily="-123" charset="-128"/>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ヒラギノ角ゴ Pro W3" pitchFamily="-123" charset="-128"/>
          <a:cs typeface="+mn-cs"/>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ヒラギノ角ゴ Pro W3" pitchFamily="-123" charset="-128"/>
          <a:cs typeface="+mn-cs"/>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ヒラギノ角ゴ Pro W3" pitchFamily="-123" charset="-128"/>
          <a:cs typeface="+mn-cs"/>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ヒラギノ角ゴ Pro W3" pitchFamily="-123"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3" name="Rounded Rectangle 1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14" name="TextBox 1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cxnSp>
        <p:nvCxnSpPr>
          <p:cNvPr id="15" name="Straight Connector 14"/>
          <p:cNvCxnSpPr/>
          <p:nvPr/>
        </p:nvCxnSpPr>
        <p:spPr>
          <a:xfrm>
            <a:off x="303213" y="728663"/>
            <a:ext cx="8547100"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16" name="Picture 12" descr="orangeArrows.psd"/>
          <p:cNvPicPr>
            <a:picLocks noChangeAspect="1"/>
          </p:cNvPicPr>
          <p:nvPr/>
        </p:nvPicPr>
        <p:blipFill>
          <a:blip r:embed="rId7"/>
          <a:srcRect/>
          <a:stretch>
            <a:fillRect/>
          </a:stretch>
        </p:blipFill>
        <p:spPr bwMode="auto">
          <a:xfrm>
            <a:off x="328613" y="357188"/>
            <a:ext cx="228600" cy="228600"/>
          </a:xfrm>
          <a:prstGeom prst="rect">
            <a:avLst/>
          </a:prstGeom>
          <a:noFill/>
          <a:ln w="9525">
            <a:noFill/>
            <a:miter lim="800000"/>
            <a:headEnd/>
            <a:tailEnd/>
          </a:ln>
        </p:spPr>
      </p:pic>
      <p:pic>
        <p:nvPicPr>
          <p:cNvPr id="17" name="Picture 16" descr="ip_footer.psd"/>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18" name="TextBox 17"/>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9366" y="6425620"/>
            <a:ext cx="5673441" cy="365125"/>
          </a:xfrm>
          <a:prstGeom prst="rect">
            <a:avLst/>
          </a:prstGeom>
        </p:spPr>
        <p:txBody>
          <a:bodyPr vert="horz" lIns="91440" tIns="45720" rIns="91440" bIns="45720" rtlCol="0" anchor="ctr"/>
          <a:lstStyle>
            <a:lvl1pPr algn="l">
              <a:defRPr sz="900">
                <a:solidFill>
                  <a:schemeClr val="tx1">
                    <a:tint val="75000"/>
                  </a:schemeClr>
                </a:solidFill>
                <a:latin typeface="Avenir LT Std 55 Roman"/>
              </a:defRPr>
            </a:lvl1pPr>
          </a:lstStyle>
          <a:p>
            <a:pPr fontAlgn="auto">
              <a:spcBef>
                <a:spcPts val="0"/>
              </a:spcBef>
              <a:spcAft>
                <a:spcPts val="0"/>
              </a:spcAft>
            </a:pPr>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4031428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Avenir LT Std 55 Roman"/>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LT Std 55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venir LT Std 55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venir LT Std 55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9366" y="6425620"/>
            <a:ext cx="5673441" cy="365125"/>
          </a:xfrm>
          <a:prstGeom prst="rect">
            <a:avLst/>
          </a:prstGeom>
        </p:spPr>
        <p:txBody>
          <a:bodyPr vert="horz" lIns="91440" tIns="45720" rIns="91440" bIns="45720" rtlCol="0" anchor="ctr"/>
          <a:lstStyle>
            <a:lvl1pPr algn="l">
              <a:defRPr sz="900">
                <a:solidFill>
                  <a:schemeClr val="tx1">
                    <a:tint val="75000"/>
                  </a:schemeClr>
                </a:solidFill>
                <a:latin typeface="Avenir LT Std 55 Roman"/>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403142887"/>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Avenir LT Std 55 Roman"/>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LT Std 55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venir LT Std 55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venir LT Std 55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9366" y="6425620"/>
            <a:ext cx="5673441" cy="365125"/>
          </a:xfrm>
          <a:prstGeom prst="rect">
            <a:avLst/>
          </a:prstGeom>
        </p:spPr>
        <p:txBody>
          <a:bodyPr vert="horz" lIns="91440" tIns="45720" rIns="91440" bIns="45720" rtlCol="0" anchor="ctr"/>
          <a:lstStyle>
            <a:lvl1pPr algn="l">
              <a:defRPr sz="900">
                <a:solidFill>
                  <a:schemeClr val="tx1">
                    <a:tint val="75000"/>
                  </a:schemeClr>
                </a:solidFill>
                <a:latin typeface="Avenir LT Std 55 Roman"/>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40314288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Avenir LT Std 55 Roman"/>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LT Std 55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venir LT Std 55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venir LT Std 55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9.gif"/><Relationship Id="rId3" Type="http://schemas.openxmlformats.org/officeDocument/2006/relationships/image" Target="../media/image25.png"/><Relationship Id="rId7" Type="http://schemas.openxmlformats.org/officeDocument/2006/relationships/image" Target="../media/image28.jpeg"/><Relationship Id="rId2" Type="http://schemas.openxmlformats.org/officeDocument/2006/relationships/image" Target="../media/image24.png"/><Relationship Id="rId1" Type="http://schemas.openxmlformats.org/officeDocument/2006/relationships/slideLayout" Target="../slideLayouts/slideLayout2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jpeg"/><Relationship Id="rId7"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23.jpeg"/><Relationship Id="rId10" Type="http://schemas.openxmlformats.org/officeDocument/2006/relationships/image" Target="../media/image35.jpeg"/><Relationship Id="rId4" Type="http://schemas.openxmlformats.org/officeDocument/2006/relationships/image" Target="../media/image24.png"/><Relationship Id="rId9" Type="http://schemas.openxmlformats.org/officeDocument/2006/relationships/image" Target="../media/image34.jpeg"/></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25.png"/><Relationship Id="rId1" Type="http://schemas.openxmlformats.org/officeDocument/2006/relationships/slideLayout" Target="../slideLayouts/slideLayout28.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jpeg"/><Relationship Id="rId4" Type="http://schemas.openxmlformats.org/officeDocument/2006/relationships/image" Target="../media/image37.png"/><Relationship Id="rId9" Type="http://schemas.openxmlformats.org/officeDocument/2006/relationships/image" Target="../media/image42.png"/></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image" Target="../media/image25.png"/><Relationship Id="rId1" Type="http://schemas.openxmlformats.org/officeDocument/2006/relationships/slideLayout" Target="../slideLayouts/slideLayout28.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44.jpeg"/><Relationship Id="rId9"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5.png"/><Relationship Id="rId1" Type="http://schemas.openxmlformats.org/officeDocument/2006/relationships/slideLayout" Target="../slideLayouts/slideLayout28.xml"/><Relationship Id="rId5" Type="http://schemas.openxmlformats.org/officeDocument/2006/relationships/image" Target="../media/image53.jpe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mages.wikia.com/logopedia/images/0/03/20th_century_fox-logo.jpg"/>
          <p:cNvPicPr>
            <a:picLocks noChangeAspect="1" noChangeArrowheads="1"/>
          </p:cNvPicPr>
          <p:nvPr/>
        </p:nvPicPr>
        <p:blipFill>
          <a:blip r:embed="rId3"/>
          <a:srcRect l="10893" t="10893" r="15033" b="15033"/>
          <a:stretch>
            <a:fillRect/>
          </a:stretch>
        </p:blipFill>
        <p:spPr bwMode="auto">
          <a:xfrm>
            <a:off x="6012160" y="1412776"/>
            <a:ext cx="1079083" cy="936104"/>
          </a:xfrm>
          <a:prstGeom prst="rect">
            <a:avLst/>
          </a:prstGeom>
          <a:noFill/>
        </p:spPr>
      </p:pic>
      <p:sp>
        <p:nvSpPr>
          <p:cNvPr id="3" name="TextBox 2"/>
          <p:cNvSpPr txBox="1"/>
          <p:nvPr/>
        </p:nvSpPr>
        <p:spPr>
          <a:xfrm>
            <a:off x="3347864" y="4149080"/>
            <a:ext cx="3598999" cy="523220"/>
          </a:xfrm>
          <a:prstGeom prst="rect">
            <a:avLst/>
          </a:prstGeom>
          <a:noFill/>
        </p:spPr>
        <p:txBody>
          <a:bodyPr wrap="none" rtlCol="0">
            <a:spAutoFit/>
          </a:bodyPr>
          <a:lstStyle/>
          <a:p>
            <a:r>
              <a:rPr lang="en-US" sz="2800" cap="all" spc="-150" dirty="0" smtClean="0">
                <a:solidFill>
                  <a:schemeClr val="bg1"/>
                </a:solidFill>
                <a:latin typeface="Avenir LT Std 95 Black"/>
                <a:cs typeface="Avenir LT Std 95 Black"/>
              </a:rPr>
              <a:t>Own the moments:</a:t>
            </a:r>
            <a:endParaRPr lang="en-US" sz="2800" cap="all" spc="-150" dirty="0">
              <a:solidFill>
                <a:schemeClr val="bg1"/>
              </a:solidFill>
              <a:latin typeface="Avenir LT Std 95 Black"/>
              <a:cs typeface="Avenir LT Std 95 Black"/>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50" dirty="0" smtClean="0">
                <a:solidFill>
                  <a:schemeClr val="bg1">
                    <a:lumMod val="65000"/>
                  </a:schemeClr>
                </a:solidFill>
                <a:latin typeface="Avenir LT Std 95 Black"/>
                <a:ea typeface="+mn-ea"/>
                <a:cs typeface="Avenir LT Std 95 Black"/>
              </a:rPr>
              <a:t>Background/Brief</a:t>
            </a:r>
            <a:endParaRPr lang="en-GB" spc="-150" dirty="0">
              <a:solidFill>
                <a:schemeClr val="bg1">
                  <a:lumMod val="65000"/>
                </a:schemeClr>
              </a:solidFill>
              <a:latin typeface="Avenir LT Std 95 Black"/>
              <a:ea typeface="+mn-ea"/>
              <a:cs typeface="Avenir LT Std 95 Black"/>
            </a:endParaRPr>
          </a:p>
        </p:txBody>
      </p:sp>
      <p:sp>
        <p:nvSpPr>
          <p:cNvPr id="8" name="Rectangle 7"/>
          <p:cNvSpPr/>
          <p:nvPr/>
        </p:nvSpPr>
        <p:spPr>
          <a:xfrm>
            <a:off x="107504" y="1742325"/>
            <a:ext cx="3600399" cy="4413925"/>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87961" y="1762938"/>
            <a:ext cx="3159903" cy="4493538"/>
          </a:xfrm>
          <a:prstGeom prst="rect">
            <a:avLst/>
          </a:prstGeom>
          <a:noFill/>
        </p:spPr>
        <p:txBody>
          <a:bodyPr wrap="square" rtlCol="0">
            <a:spAutoFit/>
          </a:bodyPr>
          <a:lstStyle/>
          <a:p>
            <a:pPr algn="ctr" fontAlgn="auto">
              <a:spcBef>
                <a:spcPts val="0"/>
              </a:spcBef>
              <a:spcAft>
                <a:spcPts val="0"/>
              </a:spcAft>
              <a:buClr>
                <a:srgbClr val="FFC000"/>
              </a:buClr>
              <a:buSzPct val="135000"/>
              <a:defRPr/>
            </a:pPr>
            <a:r>
              <a:rPr lang="en-GB" sz="2000" cap="all" spc="-150" dirty="0" smtClean="0">
                <a:solidFill>
                  <a:srgbClr val="92D050"/>
                </a:solidFill>
                <a:latin typeface="Avenir LT Std 95 Black"/>
                <a:cs typeface="Avenir LT Std 95 Black"/>
              </a:rPr>
              <a:t>The Concept:</a:t>
            </a:r>
          </a:p>
          <a:p>
            <a:pPr algn="ctr" fontAlgn="auto">
              <a:spcBef>
                <a:spcPts val="0"/>
              </a:spcBef>
              <a:spcAft>
                <a:spcPts val="0"/>
              </a:spcAft>
              <a:buClr>
                <a:srgbClr val="FFC000"/>
              </a:buClr>
              <a:buSzPct val="135000"/>
              <a:defRPr/>
            </a:pPr>
            <a:endParaRPr lang="en-GB" sz="1400" cap="all" spc="-150" dirty="0" smtClean="0">
              <a:latin typeface="Avenir LT Std 95 Black"/>
              <a:cs typeface="Avenir LT Std 95 Black"/>
            </a:endParaRPr>
          </a:p>
          <a:p>
            <a:pPr algn="ctr" fontAlgn="auto">
              <a:spcBef>
                <a:spcPts val="0"/>
              </a:spcBef>
              <a:spcAft>
                <a:spcPts val="0"/>
              </a:spcAft>
              <a:buClr>
                <a:srgbClr val="FFC000"/>
              </a:buClr>
              <a:buSzPct val="135000"/>
              <a:defRPr/>
            </a:pPr>
            <a:endParaRPr lang="en-GB" sz="1400" cap="all" spc="-150" dirty="0" smtClean="0">
              <a:latin typeface="Avenir LT Std 95 Black"/>
              <a:cs typeface="Avenir LT Std 95 Black"/>
            </a:endParaRPr>
          </a:p>
          <a:p>
            <a:pPr algn="ctr">
              <a:buClr>
                <a:srgbClr val="FFC000"/>
              </a:buClr>
              <a:buSzPct val="135000"/>
              <a:buFontTx/>
              <a:buChar char="»"/>
              <a:defRPr/>
            </a:pPr>
            <a:r>
              <a:rPr lang="en-IE" sz="1400" cap="all" spc="-150" dirty="0" smtClean="0">
                <a:latin typeface="Avenir LT Std 95 Black"/>
                <a:cs typeface="Avenir LT Std 95 Black"/>
              </a:rPr>
              <a:t> </a:t>
            </a:r>
            <a:r>
              <a:rPr lang="en-GB" sz="1400" cap="all" spc="-150" dirty="0" smtClean="0">
                <a:latin typeface="Avenir LT Std 95 Black"/>
                <a:cs typeface="Avenir LT Std 95 Black"/>
              </a:rPr>
              <a:t>Fox recognized that users were searching for their movies and being directed to illegally uploaded fan clips.</a:t>
            </a:r>
          </a:p>
          <a:p>
            <a:pPr algn="ctr">
              <a:buClr>
                <a:srgbClr val="FFC000"/>
              </a:buClr>
              <a:buSzPct val="135000"/>
              <a:buFontTx/>
              <a:buChar char="»"/>
              <a:defRPr/>
            </a:pPr>
            <a:endParaRPr lang="en-GB" sz="1400" cap="all" spc="-150" dirty="0" smtClean="0">
              <a:latin typeface="Avenir LT Std 95 Black"/>
              <a:cs typeface="Avenir LT Std 95 Black"/>
            </a:endParaRPr>
          </a:p>
          <a:p>
            <a:pPr algn="ctr">
              <a:buClr>
                <a:srgbClr val="FFC000"/>
              </a:buClr>
              <a:buSzPct val="135000"/>
              <a:defRPr/>
            </a:pPr>
            <a:endParaRPr lang="en-GB" sz="1400" cap="all" spc="-150" dirty="0" smtClean="0">
              <a:latin typeface="Avenir LT Std 95 Black"/>
              <a:cs typeface="Avenir LT Std 95 Black"/>
            </a:endParaRPr>
          </a:p>
          <a:p>
            <a:pPr algn="ctr">
              <a:buClr>
                <a:srgbClr val="FFC000"/>
              </a:buClr>
              <a:buSzPct val="135000"/>
              <a:defRPr/>
            </a:pPr>
            <a:endParaRPr lang="en-GB" sz="1400" cap="all" spc="-150" dirty="0" smtClean="0">
              <a:latin typeface="Avenir LT Std 95 Black"/>
              <a:cs typeface="Avenir LT Std 95 Black"/>
            </a:endParaRPr>
          </a:p>
          <a:p>
            <a:pPr algn="ctr">
              <a:buClr>
                <a:srgbClr val="FFC000"/>
              </a:buClr>
              <a:buSzPct val="135000"/>
              <a:buFontTx/>
              <a:buChar char="»"/>
              <a:defRPr/>
            </a:pPr>
            <a:r>
              <a:rPr lang="en-GB" sz="1400" cap="all" spc="-150" dirty="0" smtClean="0">
                <a:latin typeface="Avenir LT Std 95 Black"/>
                <a:cs typeface="Avenir LT Std 95 Black"/>
              </a:rPr>
              <a:t> OTM is a Fox-owned destination that houses hundreds of clips from various Fox movies (Die Hard, Sound of Music, Something About Mary, etc) and provides high-quality videos of theses clips with a path to purchase. </a:t>
            </a:r>
          </a:p>
          <a:p>
            <a:pPr algn="ctr">
              <a:buClr>
                <a:srgbClr val="FFC000"/>
              </a:buClr>
              <a:buSzPct val="135000"/>
              <a:defRPr/>
            </a:pPr>
            <a:endParaRPr lang="en-GB" sz="1400" cap="all" spc="-150" dirty="0" smtClean="0">
              <a:latin typeface="Avenir LT Std 95 Black"/>
              <a:cs typeface="Avenir LT Std 95 Black"/>
            </a:endParaRPr>
          </a:p>
          <a:p>
            <a:pPr algn="ctr">
              <a:buClr>
                <a:srgbClr val="FFC000"/>
              </a:buClr>
              <a:buSzPct val="135000"/>
              <a:buFontTx/>
              <a:buChar char="»"/>
              <a:defRPr/>
            </a:pPr>
            <a:endParaRPr lang="en-GB" sz="1400" cap="all" spc="-150" dirty="0" smtClean="0">
              <a:latin typeface="Avenir LT Std 95 Black"/>
              <a:cs typeface="Avenir LT Std 95 Black"/>
            </a:endParaRPr>
          </a:p>
          <a:p>
            <a:pPr algn="ctr">
              <a:buClr>
                <a:srgbClr val="FFC000"/>
              </a:buClr>
              <a:buSzPct val="135000"/>
              <a:defRPr/>
            </a:pPr>
            <a:endParaRPr lang="en-GB" sz="1400" cap="all" spc="-150" dirty="0" smtClean="0">
              <a:latin typeface="Avenir LT Std 95 Black"/>
              <a:cs typeface="Avenir LT Std 95 Black"/>
            </a:endParaRPr>
          </a:p>
        </p:txBody>
      </p:sp>
      <p:sp>
        <p:nvSpPr>
          <p:cNvPr id="18" name="Rectangle 17"/>
          <p:cNvSpPr/>
          <p:nvPr/>
        </p:nvSpPr>
        <p:spPr>
          <a:xfrm>
            <a:off x="109183" y="857707"/>
            <a:ext cx="8911988" cy="7704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236418" y="900042"/>
            <a:ext cx="663174" cy="663174"/>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0" name="TextBox 19"/>
          <p:cNvSpPr txBox="1"/>
          <p:nvPr/>
        </p:nvSpPr>
        <p:spPr>
          <a:xfrm>
            <a:off x="1043608" y="1036527"/>
            <a:ext cx="3075073" cy="400110"/>
          </a:xfrm>
          <a:prstGeom prst="rect">
            <a:avLst/>
          </a:prstGeom>
          <a:noFill/>
        </p:spPr>
        <p:txBody>
          <a:bodyPr wrap="none" rtlCol="0">
            <a:spAutoFit/>
          </a:bodyPr>
          <a:lstStyle/>
          <a:p>
            <a:pPr defTabSz="457200">
              <a:defRPr/>
            </a:pPr>
            <a:r>
              <a:rPr lang="en-US" sz="2000" cap="all" spc="-150" dirty="0" smtClean="0">
                <a:solidFill>
                  <a:schemeClr val="bg1"/>
                </a:solidFill>
                <a:latin typeface="Avenir LT Std 95 Black"/>
                <a:cs typeface="Avenir LT Std 95 Black"/>
              </a:rPr>
              <a:t>Fox ‘own the moments’</a:t>
            </a:r>
            <a:endParaRPr lang="en-US" sz="2000" cap="all" spc="-150" dirty="0">
              <a:solidFill>
                <a:schemeClr val="bg1"/>
              </a:solidFill>
              <a:latin typeface="Avenir LT Std 95 Black"/>
              <a:cs typeface="Avenir LT Std 95 Black"/>
            </a:endParaRPr>
          </a:p>
        </p:txBody>
      </p:sp>
      <p:pic>
        <p:nvPicPr>
          <p:cNvPr id="1026" name="Picture 2"/>
          <p:cNvPicPr>
            <a:picLocks noChangeAspect="1" noChangeArrowheads="1"/>
          </p:cNvPicPr>
          <p:nvPr/>
        </p:nvPicPr>
        <p:blipFill>
          <a:blip r:embed="rId2"/>
          <a:srcRect/>
          <a:stretch>
            <a:fillRect/>
          </a:stretch>
        </p:blipFill>
        <p:spPr bwMode="auto">
          <a:xfrm>
            <a:off x="262278" y="932581"/>
            <a:ext cx="610141" cy="576064"/>
          </a:xfrm>
          <a:prstGeom prst="rect">
            <a:avLst/>
          </a:prstGeom>
          <a:noFill/>
          <a:ln w="9525">
            <a:noFill/>
            <a:miter lim="800000"/>
            <a:headEnd/>
            <a:tailEnd/>
          </a:ln>
        </p:spPr>
      </p:pic>
      <p:sp>
        <p:nvSpPr>
          <p:cNvPr id="54" name="TextBox 53"/>
          <p:cNvSpPr txBox="1"/>
          <p:nvPr/>
        </p:nvSpPr>
        <p:spPr>
          <a:xfrm>
            <a:off x="251520" y="6156012"/>
            <a:ext cx="8712968" cy="369332"/>
          </a:xfrm>
          <a:prstGeom prst="rect">
            <a:avLst/>
          </a:prstGeom>
          <a:solidFill>
            <a:schemeClr val="bg1"/>
          </a:solidFill>
        </p:spPr>
        <p:txBody>
          <a:bodyPr wrap="square" rtlCol="0">
            <a:spAutoFit/>
          </a:bodyPr>
          <a:lstStyle/>
          <a:p>
            <a:endParaRPr lang="en-GB" b="0" i="0" dirty="0">
              <a:latin typeface="Avenir LT Std 55 Roman"/>
              <a:cs typeface="Avenir LT Std 55 Roman"/>
            </a:endParaRPr>
          </a:p>
        </p:txBody>
      </p:sp>
      <p:pic>
        <p:nvPicPr>
          <p:cNvPr id="2050" name="Picture 2"/>
          <p:cNvPicPr>
            <a:picLocks noChangeAspect="1" noChangeArrowheads="1"/>
          </p:cNvPicPr>
          <p:nvPr/>
        </p:nvPicPr>
        <p:blipFill>
          <a:blip r:embed="rId3"/>
          <a:srcRect/>
          <a:stretch>
            <a:fillRect/>
          </a:stretch>
        </p:blipFill>
        <p:spPr bwMode="auto">
          <a:xfrm>
            <a:off x="0" y="6300414"/>
            <a:ext cx="9144000" cy="440954"/>
          </a:xfrm>
          <a:prstGeom prst="rect">
            <a:avLst/>
          </a:prstGeom>
          <a:noFill/>
          <a:ln w="9525">
            <a:noFill/>
            <a:miter lim="800000"/>
            <a:headEnd/>
            <a:tailEnd/>
          </a:ln>
        </p:spPr>
      </p:pic>
      <p:pic>
        <p:nvPicPr>
          <p:cNvPr id="5122" name="Picture 2" descr="http://images.wikia.com/logopedia/images/0/03/20th_century_fox-logo.jpg"/>
          <p:cNvPicPr>
            <a:picLocks noChangeAspect="1" noChangeArrowheads="1"/>
          </p:cNvPicPr>
          <p:nvPr/>
        </p:nvPicPr>
        <p:blipFill>
          <a:blip r:embed="rId4"/>
          <a:srcRect/>
          <a:stretch>
            <a:fillRect/>
          </a:stretch>
        </p:blipFill>
        <p:spPr bwMode="auto">
          <a:xfrm>
            <a:off x="8130074" y="869144"/>
            <a:ext cx="875685" cy="759656"/>
          </a:xfrm>
          <a:prstGeom prst="rect">
            <a:avLst/>
          </a:prstGeom>
          <a:noFill/>
        </p:spPr>
      </p:pic>
      <p:pic>
        <p:nvPicPr>
          <p:cNvPr id="5125" name="Picture 5"/>
          <p:cNvPicPr>
            <a:picLocks noChangeAspect="1" noChangeArrowheads="1"/>
          </p:cNvPicPr>
          <p:nvPr/>
        </p:nvPicPr>
        <p:blipFill>
          <a:blip r:embed="rId5"/>
          <a:srcRect/>
          <a:stretch>
            <a:fillRect/>
          </a:stretch>
        </p:blipFill>
        <p:spPr bwMode="auto">
          <a:xfrm>
            <a:off x="3707903" y="1772815"/>
            <a:ext cx="5349399" cy="4368677"/>
          </a:xfrm>
          <a:prstGeom prst="rect">
            <a:avLst/>
          </a:prstGeom>
          <a:noFill/>
          <a:ln w="9525">
            <a:noFill/>
            <a:miter lim="800000"/>
            <a:headEnd/>
            <a:tailEnd/>
          </a:ln>
        </p:spPr>
      </p:pic>
      <p:cxnSp>
        <p:nvCxnSpPr>
          <p:cNvPr id="41" name="Straight Arrow Connector 40"/>
          <p:cNvCxnSpPr/>
          <p:nvPr/>
        </p:nvCxnSpPr>
        <p:spPr>
          <a:xfrm>
            <a:off x="3275856" y="4653136"/>
            <a:ext cx="432048"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pic>
        <p:nvPicPr>
          <p:cNvPr id="45" name="Picture 44"/>
          <p:cNvPicPr>
            <a:picLocks noChangeAspect="1" noChangeArrowheads="1"/>
          </p:cNvPicPr>
          <p:nvPr/>
        </p:nvPicPr>
        <p:blipFill>
          <a:blip r:embed="rId6" cstate="print"/>
          <a:srcRect/>
          <a:stretch>
            <a:fillRect/>
          </a:stretch>
        </p:blipFill>
        <p:spPr bwMode="auto">
          <a:xfrm>
            <a:off x="5076056" y="1052736"/>
            <a:ext cx="486660" cy="323850"/>
          </a:xfrm>
          <a:prstGeom prst="rect">
            <a:avLst/>
          </a:prstGeom>
          <a:noFill/>
          <a:ln w="1">
            <a:noFill/>
            <a:miter lim="800000"/>
            <a:headEnd/>
            <a:tailEnd type="none" w="med" len="med"/>
          </a:ln>
          <a:effectLst/>
        </p:spPr>
      </p:pic>
      <p:pic>
        <p:nvPicPr>
          <p:cNvPr id="46" name="Picture 45" descr="https://encrypted-tbn3.google.com/images?q=tbn:ANd9GcTLx_-Cnjfl85YE8ECZ8fs9ejR5e4GlY_bnREo-zkWD2ZecvujeCw"/>
          <p:cNvPicPr>
            <a:picLocks noChangeAspect="1" noChangeArrowheads="1"/>
          </p:cNvPicPr>
          <p:nvPr/>
        </p:nvPicPr>
        <p:blipFill>
          <a:blip r:embed="rId7" cstate="print"/>
          <a:srcRect/>
          <a:stretch>
            <a:fillRect/>
          </a:stretch>
        </p:blipFill>
        <p:spPr bwMode="auto">
          <a:xfrm>
            <a:off x="5724128" y="1052736"/>
            <a:ext cx="481557" cy="320454"/>
          </a:xfrm>
          <a:prstGeom prst="rect">
            <a:avLst/>
          </a:prstGeom>
          <a:noFill/>
        </p:spPr>
      </p:pic>
      <p:pic>
        <p:nvPicPr>
          <p:cNvPr id="47" name="Picture 46" descr="http://www.mapsofworld.com/images/world-countries-flags/japan-flag.gif"/>
          <p:cNvPicPr>
            <a:picLocks noChangeAspect="1" noChangeArrowheads="1"/>
          </p:cNvPicPr>
          <p:nvPr/>
        </p:nvPicPr>
        <p:blipFill>
          <a:blip r:embed="rId8" cstate="print"/>
          <a:srcRect/>
          <a:stretch>
            <a:fillRect/>
          </a:stretch>
        </p:blipFill>
        <p:spPr bwMode="auto">
          <a:xfrm>
            <a:off x="6350497" y="1032449"/>
            <a:ext cx="504643" cy="342899"/>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51521" y="1484784"/>
            <a:ext cx="3299754" cy="482453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GB" spc="-150" dirty="0" smtClean="0">
                <a:solidFill>
                  <a:schemeClr val="bg1">
                    <a:lumMod val="65000"/>
                  </a:schemeClr>
                </a:solidFill>
                <a:latin typeface="Avenir LT Std 95 Black"/>
                <a:cs typeface="Avenir LT Std 95 Black"/>
              </a:rPr>
              <a:t>CHALLENGE</a:t>
            </a:r>
            <a:endParaRPr lang="en-GB" spc="-150" dirty="0">
              <a:solidFill>
                <a:schemeClr val="bg1">
                  <a:lumMod val="65000"/>
                </a:schemeClr>
              </a:solidFill>
              <a:latin typeface="Avenir LT Std 95 Black"/>
              <a:ea typeface="+mn-ea"/>
              <a:cs typeface="Avenir LT Std 95 Black"/>
            </a:endParaRPr>
          </a:p>
        </p:txBody>
      </p:sp>
      <p:sp>
        <p:nvSpPr>
          <p:cNvPr id="54" name="TextBox 53"/>
          <p:cNvSpPr txBox="1"/>
          <p:nvPr/>
        </p:nvSpPr>
        <p:spPr>
          <a:xfrm>
            <a:off x="251520" y="6156012"/>
            <a:ext cx="8712968" cy="369332"/>
          </a:xfrm>
          <a:prstGeom prst="rect">
            <a:avLst/>
          </a:prstGeom>
          <a:solidFill>
            <a:schemeClr val="bg1"/>
          </a:solidFill>
        </p:spPr>
        <p:txBody>
          <a:bodyPr wrap="square" rtlCol="0">
            <a:spAutoFit/>
          </a:bodyPr>
          <a:lstStyle/>
          <a:p>
            <a:endParaRPr lang="en-GB" b="0" i="0" dirty="0">
              <a:latin typeface="Avenir LT Std 55 Roman"/>
              <a:cs typeface="Avenir LT Std 55 Roman"/>
            </a:endParaRPr>
          </a:p>
        </p:txBody>
      </p:sp>
      <p:pic>
        <p:nvPicPr>
          <p:cNvPr id="2050" name="Picture 2"/>
          <p:cNvPicPr>
            <a:picLocks noChangeAspect="1" noChangeArrowheads="1"/>
          </p:cNvPicPr>
          <p:nvPr/>
        </p:nvPicPr>
        <p:blipFill>
          <a:blip r:embed="rId2"/>
          <a:srcRect/>
          <a:stretch>
            <a:fillRect/>
          </a:stretch>
        </p:blipFill>
        <p:spPr bwMode="auto">
          <a:xfrm>
            <a:off x="0" y="6300414"/>
            <a:ext cx="9144000" cy="440954"/>
          </a:xfrm>
          <a:prstGeom prst="rect">
            <a:avLst/>
          </a:prstGeom>
          <a:noFill/>
          <a:ln w="9525">
            <a:noFill/>
            <a:miter lim="800000"/>
            <a:headEnd/>
            <a:tailEnd/>
          </a:ln>
        </p:spPr>
      </p:pic>
      <p:sp>
        <p:nvSpPr>
          <p:cNvPr id="57" name="TextBox 56"/>
          <p:cNvSpPr txBox="1"/>
          <p:nvPr/>
        </p:nvSpPr>
        <p:spPr>
          <a:xfrm>
            <a:off x="1361353" y="1228690"/>
            <a:ext cx="1626471" cy="400110"/>
          </a:xfrm>
          <a:prstGeom prst="rect">
            <a:avLst/>
          </a:prstGeom>
          <a:noFill/>
        </p:spPr>
        <p:txBody>
          <a:bodyPr wrap="none" rtlCol="0">
            <a:spAutoFit/>
          </a:bodyPr>
          <a:lstStyle/>
          <a:p>
            <a:r>
              <a:rPr lang="en-US" sz="2000" cap="all" spc="-150" dirty="0" smtClean="0">
                <a:solidFill>
                  <a:schemeClr val="bg1"/>
                </a:solidFill>
                <a:latin typeface="Avenir LT Std 95 Black"/>
                <a:cs typeface="Avenir LT Std 95 Black"/>
              </a:rPr>
              <a:t>VIRAL TOP 10</a:t>
            </a:r>
            <a:endParaRPr lang="en-US" sz="2000" cap="all" spc="-150" dirty="0">
              <a:solidFill>
                <a:schemeClr val="bg1"/>
              </a:solidFill>
              <a:latin typeface="Avenir LT Std 95 Black"/>
              <a:cs typeface="Avenir LT Std 95 Black"/>
            </a:endParaRPr>
          </a:p>
        </p:txBody>
      </p:sp>
      <p:sp>
        <p:nvSpPr>
          <p:cNvPr id="7" name="Rectangle 6"/>
          <p:cNvSpPr/>
          <p:nvPr/>
        </p:nvSpPr>
        <p:spPr>
          <a:xfrm>
            <a:off x="5220073" y="1556792"/>
            <a:ext cx="3312367" cy="4608512"/>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6" name="Picture 2" descr="http://manvsdebt.com/wp-content/uploads/2009/10/RockyBalboa5.jpg"/>
          <p:cNvPicPr>
            <a:picLocks noChangeAspect="1" noChangeArrowheads="1"/>
          </p:cNvPicPr>
          <p:nvPr/>
        </p:nvPicPr>
        <p:blipFill>
          <a:blip r:embed="rId3"/>
          <a:srcRect/>
          <a:stretch>
            <a:fillRect/>
          </a:stretch>
        </p:blipFill>
        <p:spPr bwMode="auto">
          <a:xfrm>
            <a:off x="3613165" y="5132007"/>
            <a:ext cx="1549946" cy="1033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109183" y="857707"/>
            <a:ext cx="8911988" cy="7704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236418" y="900042"/>
            <a:ext cx="663174" cy="663174"/>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11" name="TextBox 10"/>
          <p:cNvSpPr txBox="1"/>
          <p:nvPr/>
        </p:nvSpPr>
        <p:spPr>
          <a:xfrm>
            <a:off x="1043608" y="1036527"/>
            <a:ext cx="3075073" cy="400110"/>
          </a:xfrm>
          <a:prstGeom prst="rect">
            <a:avLst/>
          </a:prstGeom>
          <a:noFill/>
        </p:spPr>
        <p:txBody>
          <a:bodyPr wrap="none" rtlCol="0">
            <a:spAutoFit/>
          </a:bodyPr>
          <a:lstStyle/>
          <a:p>
            <a:pPr defTabSz="457200">
              <a:defRPr/>
            </a:pPr>
            <a:r>
              <a:rPr lang="en-US" sz="2000" cap="all" spc="-150" dirty="0" smtClean="0">
                <a:solidFill>
                  <a:schemeClr val="bg1"/>
                </a:solidFill>
                <a:latin typeface="Avenir LT Std 95 Black"/>
                <a:cs typeface="Avenir LT Std 95 Black"/>
              </a:rPr>
              <a:t>Fox ‘own the moments’</a:t>
            </a:r>
            <a:endParaRPr lang="en-US" sz="2000" cap="all" spc="-150" dirty="0">
              <a:solidFill>
                <a:schemeClr val="bg1"/>
              </a:solidFill>
              <a:latin typeface="Avenir LT Std 95 Black"/>
              <a:cs typeface="Avenir LT Std 95 Black"/>
            </a:endParaRPr>
          </a:p>
        </p:txBody>
      </p:sp>
      <p:pic>
        <p:nvPicPr>
          <p:cNvPr id="12" name="Picture 2"/>
          <p:cNvPicPr>
            <a:picLocks noChangeAspect="1" noChangeArrowheads="1"/>
          </p:cNvPicPr>
          <p:nvPr/>
        </p:nvPicPr>
        <p:blipFill>
          <a:blip r:embed="rId4"/>
          <a:srcRect/>
          <a:stretch>
            <a:fillRect/>
          </a:stretch>
        </p:blipFill>
        <p:spPr bwMode="auto">
          <a:xfrm>
            <a:off x="262278" y="932581"/>
            <a:ext cx="610141" cy="576064"/>
          </a:xfrm>
          <a:prstGeom prst="rect">
            <a:avLst/>
          </a:prstGeom>
          <a:noFill/>
          <a:ln w="9525">
            <a:noFill/>
            <a:miter lim="800000"/>
            <a:headEnd/>
            <a:tailEnd/>
          </a:ln>
        </p:spPr>
      </p:pic>
      <p:pic>
        <p:nvPicPr>
          <p:cNvPr id="13" name="Picture 2" descr="http://images.wikia.com/logopedia/images/0/03/20th_century_fox-logo.jpg"/>
          <p:cNvPicPr>
            <a:picLocks noChangeAspect="1" noChangeArrowheads="1"/>
          </p:cNvPicPr>
          <p:nvPr/>
        </p:nvPicPr>
        <p:blipFill>
          <a:blip r:embed="rId5"/>
          <a:srcRect/>
          <a:stretch>
            <a:fillRect/>
          </a:stretch>
        </p:blipFill>
        <p:spPr bwMode="auto">
          <a:xfrm>
            <a:off x="8130074" y="869144"/>
            <a:ext cx="875685" cy="759656"/>
          </a:xfrm>
          <a:prstGeom prst="rect">
            <a:avLst/>
          </a:prstGeom>
          <a:noFill/>
        </p:spPr>
      </p:pic>
      <p:pic>
        <p:nvPicPr>
          <p:cNvPr id="1027" name="Picture 3"/>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043608" y="1700808"/>
            <a:ext cx="1969579" cy="419100"/>
          </a:xfrm>
          <a:prstGeom prst="rect">
            <a:avLst/>
          </a:prstGeom>
          <a:noFill/>
          <a:ln w="9525">
            <a:noFill/>
            <a:miter lim="800000"/>
            <a:headEnd/>
            <a:tailEnd/>
          </a:ln>
        </p:spPr>
      </p:pic>
      <p:pic>
        <p:nvPicPr>
          <p:cNvPr id="1028" name="Picture 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025852" y="1700808"/>
            <a:ext cx="1714500" cy="409575"/>
          </a:xfrm>
          <a:prstGeom prst="rect">
            <a:avLst/>
          </a:prstGeom>
          <a:noFill/>
          <a:ln w="9525">
            <a:noFill/>
            <a:miter lim="800000"/>
            <a:headEnd/>
            <a:tailEnd/>
          </a:ln>
        </p:spPr>
      </p:pic>
      <p:sp>
        <p:nvSpPr>
          <p:cNvPr id="17" name="Rectangle 16"/>
          <p:cNvSpPr/>
          <p:nvPr/>
        </p:nvSpPr>
        <p:spPr>
          <a:xfrm>
            <a:off x="179512" y="2308771"/>
            <a:ext cx="3175553" cy="2862322"/>
          </a:xfrm>
          <a:prstGeom prst="rect">
            <a:avLst/>
          </a:prstGeom>
        </p:spPr>
        <p:txBody>
          <a:bodyPr wrap="square">
            <a:spAutoFit/>
          </a:bodyPr>
          <a:lstStyle/>
          <a:p>
            <a:pPr algn="ctr">
              <a:buClr>
                <a:srgbClr val="FFC000"/>
              </a:buClr>
              <a:buSzPct val="135000"/>
              <a:buFontTx/>
              <a:buChar char="»"/>
              <a:defRPr/>
            </a:pPr>
            <a:r>
              <a:rPr lang="en-IE" sz="1600" cap="all" spc="-150" dirty="0" smtClean="0">
                <a:latin typeface="Avenir LT Std 95 Black"/>
                <a:cs typeface="Avenir LT Std 95 Black"/>
              </a:rPr>
              <a:t> </a:t>
            </a:r>
            <a:r>
              <a:rPr lang="en-GB" sz="1600" cap="all" spc="-150" dirty="0" smtClean="0">
                <a:latin typeface="Avenir LT Std 95 Black"/>
                <a:cs typeface="Avenir LT Std 95 Black"/>
              </a:rPr>
              <a:t>Fox CLIENT HAD POOR UNDERSTANDING OF DIGITAL</a:t>
            </a:r>
          </a:p>
          <a:p>
            <a:pPr algn="ctr">
              <a:buClr>
                <a:srgbClr val="FFC000"/>
              </a:buClr>
              <a:buSzPct val="135000"/>
              <a:defRPr/>
            </a:pPr>
            <a:endParaRPr lang="en-GB" sz="1600" cap="all" spc="-150" dirty="0" smtClean="0">
              <a:latin typeface="Avenir LT Std 95 Black"/>
              <a:cs typeface="Avenir LT Std 95 Black"/>
            </a:endParaRPr>
          </a:p>
          <a:p>
            <a:pPr algn="ctr">
              <a:buClr>
                <a:srgbClr val="FFC000"/>
              </a:buClr>
              <a:buSzPct val="135000"/>
              <a:buFontTx/>
              <a:buChar char="»"/>
              <a:defRPr/>
            </a:pPr>
            <a:r>
              <a:rPr lang="en-GB" sz="1600" cap="all" spc="-150" dirty="0" smtClean="0">
                <a:latin typeface="Avenir LT Std 95 Black"/>
                <a:cs typeface="Avenir LT Std 95 Black"/>
              </a:rPr>
              <a:t> defining </a:t>
            </a:r>
            <a:r>
              <a:rPr lang="en-GB" sz="1600" cap="all" spc="-150" dirty="0" err="1" smtClean="0">
                <a:latin typeface="Avenir LT Std 95 Black"/>
                <a:cs typeface="Avenir LT Std 95 Black"/>
              </a:rPr>
              <a:t>kpi</a:t>
            </a:r>
            <a:r>
              <a:rPr lang="en-GB" sz="1600" cap="all" spc="-150" dirty="0" smtClean="0">
                <a:latin typeface="Avenir LT Std 95 Black"/>
                <a:cs typeface="Avenir LT Std 95 Black"/>
              </a:rPr>
              <a:t>  </a:t>
            </a:r>
          </a:p>
          <a:p>
            <a:pPr algn="ctr">
              <a:buClr>
                <a:srgbClr val="FFC000"/>
              </a:buClr>
              <a:buSzPct val="135000"/>
              <a:defRPr/>
            </a:pPr>
            <a:r>
              <a:rPr lang="en-GB" sz="1600" cap="all" spc="-150" dirty="0" smtClean="0">
                <a:latin typeface="Avenir LT Std 95 Black"/>
                <a:cs typeface="Avenir LT Std 95 Black"/>
              </a:rPr>
              <a:t>    measurement</a:t>
            </a:r>
          </a:p>
          <a:p>
            <a:pPr algn="ctr">
              <a:buClr>
                <a:srgbClr val="FFC000"/>
              </a:buClr>
              <a:buSzPct val="135000"/>
              <a:defRPr/>
            </a:pPr>
            <a:endParaRPr lang="en-GB" sz="1600" cap="all" spc="-150" dirty="0" smtClean="0">
              <a:latin typeface="Avenir LT Std 95 Black"/>
              <a:cs typeface="Avenir LT Std 95 Black"/>
            </a:endParaRPr>
          </a:p>
          <a:p>
            <a:pPr algn="ctr">
              <a:buClr>
                <a:srgbClr val="FFC000"/>
              </a:buClr>
              <a:buSzPct val="135000"/>
              <a:buFontTx/>
              <a:buChar char="»"/>
              <a:defRPr/>
            </a:pPr>
            <a:r>
              <a:rPr lang="en-GB" sz="1600" cap="all" spc="-150" dirty="0" smtClean="0">
                <a:latin typeface="Avenir LT Std 95 Black"/>
                <a:cs typeface="Avenir LT Std 95 Black"/>
              </a:rPr>
              <a:t>  1</a:t>
            </a:r>
            <a:r>
              <a:rPr lang="en-GB" sz="1600" cap="all" spc="-150" baseline="30000" dirty="0" smtClean="0">
                <a:latin typeface="Avenir LT Std 95 Black"/>
                <a:cs typeface="Avenir LT Std 95 Black"/>
              </a:rPr>
              <a:t>ST</a:t>
            </a:r>
            <a:r>
              <a:rPr lang="en-GB" sz="1600" cap="all" spc="-150" dirty="0" smtClean="0">
                <a:latin typeface="Avenir LT Std 95 Black"/>
                <a:cs typeface="Avenir LT Std 95 Black"/>
              </a:rPr>
              <a:t> IN ENTERTAINMENT INDUSTRY TO LAUNCH THIS. No “off the shelf” service.</a:t>
            </a:r>
          </a:p>
          <a:p>
            <a:pPr algn="ctr">
              <a:buClr>
                <a:srgbClr val="FFC000"/>
              </a:buClr>
              <a:buSzPct val="135000"/>
              <a:buFontTx/>
              <a:buChar char="»"/>
              <a:defRPr/>
            </a:pPr>
            <a:endParaRPr lang="en-GB" sz="1600" cap="all" spc="-150" dirty="0" smtClean="0">
              <a:latin typeface="Avenir LT Std 95 Black"/>
              <a:cs typeface="Avenir LT Std 95 Black"/>
            </a:endParaRPr>
          </a:p>
          <a:p>
            <a:pPr algn="ctr">
              <a:buClr>
                <a:srgbClr val="FFC000"/>
              </a:buClr>
              <a:buSzPct val="135000"/>
              <a:buFontTx/>
              <a:buChar char="»"/>
              <a:defRPr/>
            </a:pPr>
            <a:r>
              <a:rPr lang="en-GB" sz="1600" cap="all" spc="-150" dirty="0" smtClean="0">
                <a:latin typeface="Avenir LT Std 95 Black"/>
                <a:cs typeface="Avenir LT Std 95 Black"/>
              </a:rPr>
              <a:t> Number of  videos</a:t>
            </a:r>
          </a:p>
        </p:txBody>
      </p:sp>
      <p:sp>
        <p:nvSpPr>
          <p:cNvPr id="18" name="Rectangle 17"/>
          <p:cNvSpPr/>
          <p:nvPr/>
        </p:nvSpPr>
        <p:spPr>
          <a:xfrm>
            <a:off x="5256584" y="2276872"/>
            <a:ext cx="3131840" cy="3785652"/>
          </a:xfrm>
          <a:prstGeom prst="rect">
            <a:avLst/>
          </a:prstGeom>
        </p:spPr>
        <p:txBody>
          <a:bodyPr wrap="square">
            <a:spAutoFit/>
          </a:bodyPr>
          <a:lstStyle/>
          <a:p>
            <a:pPr algn="ctr">
              <a:buClr>
                <a:srgbClr val="FFC000"/>
              </a:buClr>
              <a:buSzPct val="135000"/>
              <a:buFontTx/>
              <a:buChar char="»"/>
              <a:defRPr/>
            </a:pPr>
            <a:r>
              <a:rPr lang="en-GB" sz="1600" cap="all" spc="-150" dirty="0" smtClean="0">
                <a:latin typeface="Avenir LT Std 95 Black"/>
                <a:cs typeface="Avenir LT Std 95 Black"/>
              </a:rPr>
              <a:t> EDUCATIONAL PRESENTATIONS &amp; training  ON DIGITAL PERFORMANCE.</a:t>
            </a:r>
            <a:endParaRPr lang="en-GB" sz="1600" cap="all" spc="-150" dirty="0" smtClean="0">
              <a:solidFill>
                <a:srgbClr val="FF0000"/>
              </a:solidFill>
              <a:latin typeface="Avenir LT Std 95 Black"/>
              <a:cs typeface="Avenir LT Std 95 Black"/>
            </a:endParaRPr>
          </a:p>
          <a:p>
            <a:pPr algn="ctr">
              <a:buClr>
                <a:srgbClr val="FFC000"/>
              </a:buClr>
              <a:buSzPct val="135000"/>
              <a:buFontTx/>
              <a:buChar char="»"/>
              <a:defRPr/>
            </a:pPr>
            <a:endParaRPr lang="en-GB" sz="1600" cap="all" spc="-150" dirty="0" smtClean="0">
              <a:latin typeface="Avenir LT Std 95 Black"/>
              <a:cs typeface="Avenir LT Std 95 Black"/>
            </a:endParaRPr>
          </a:p>
          <a:p>
            <a:pPr algn="ctr">
              <a:buClr>
                <a:srgbClr val="FFC000"/>
              </a:buClr>
              <a:buSzPct val="135000"/>
              <a:buFontTx/>
              <a:buChar char="»"/>
              <a:defRPr/>
            </a:pPr>
            <a:r>
              <a:rPr lang="en-GB" sz="1600" cap="all" spc="-150" dirty="0" smtClean="0">
                <a:latin typeface="Avenir LT Std 95 Black"/>
                <a:cs typeface="Avenir LT Std 95 Black"/>
              </a:rPr>
              <a:t> Developing  a  prioritisation of </a:t>
            </a:r>
            <a:r>
              <a:rPr lang="en-GB" sz="1600" cap="all" spc="-150" dirty="0" err="1" smtClean="0">
                <a:latin typeface="Avenir LT Std 95 Black"/>
                <a:cs typeface="Avenir LT Std 95 Black"/>
              </a:rPr>
              <a:t>kpis</a:t>
            </a:r>
            <a:r>
              <a:rPr lang="en-GB" sz="1600" cap="all" spc="-150" dirty="0" smtClean="0">
                <a:latin typeface="Avenir LT Std 95 Black"/>
                <a:cs typeface="Avenir LT Std 95 Black"/>
              </a:rPr>
              <a:t> for video performance</a:t>
            </a:r>
          </a:p>
          <a:p>
            <a:pPr algn="ctr">
              <a:buClr>
                <a:srgbClr val="FFC000"/>
              </a:buClr>
              <a:buSzPct val="135000"/>
              <a:buFontTx/>
              <a:buChar char="»"/>
              <a:defRPr/>
            </a:pPr>
            <a:endParaRPr lang="en-GB" sz="1600" cap="all" spc="-150" dirty="0" smtClean="0">
              <a:latin typeface="Avenir LT Std 95 Black"/>
              <a:cs typeface="Avenir LT Std 95 Black"/>
            </a:endParaRPr>
          </a:p>
          <a:p>
            <a:pPr algn="ctr">
              <a:buClr>
                <a:srgbClr val="FFC000"/>
              </a:buClr>
              <a:buSzPct val="135000"/>
              <a:buFontTx/>
              <a:buChar char="»"/>
              <a:defRPr/>
            </a:pPr>
            <a:r>
              <a:rPr lang="en-GB" sz="1600" cap="all" spc="-150" dirty="0" smtClean="0">
                <a:latin typeface="Avenir LT Std 95 Black"/>
                <a:cs typeface="Avenir LT Std 95 Black"/>
              </a:rPr>
              <a:t> Providing  a range of benchmarks for campaign</a:t>
            </a:r>
          </a:p>
          <a:p>
            <a:pPr algn="ctr">
              <a:buClr>
                <a:srgbClr val="FFC000"/>
              </a:buClr>
              <a:buSzPct val="135000"/>
              <a:buFontTx/>
              <a:buChar char="»"/>
              <a:defRPr/>
            </a:pPr>
            <a:endParaRPr lang="en-GB" sz="1600" cap="all" spc="-150" dirty="0" smtClean="0">
              <a:latin typeface="Avenir LT Std 95 Black"/>
              <a:cs typeface="Avenir LT Std 95 Black"/>
            </a:endParaRPr>
          </a:p>
          <a:p>
            <a:pPr algn="ctr">
              <a:buClr>
                <a:srgbClr val="FFC000"/>
              </a:buClr>
              <a:buSzPct val="135000"/>
              <a:buFontTx/>
              <a:buChar char="»"/>
              <a:defRPr/>
            </a:pPr>
            <a:r>
              <a:rPr lang="en-GB" sz="1600" cap="all" spc="-150" dirty="0" smtClean="0">
                <a:latin typeface="Avenir LT Std 95 Black"/>
                <a:cs typeface="Avenir LT Std 95 Black"/>
              </a:rPr>
              <a:t> creative campaign structured to  focus on core titles &amp; accommodate  video volume  </a:t>
            </a:r>
          </a:p>
        </p:txBody>
      </p:sp>
      <p:pic>
        <p:nvPicPr>
          <p:cNvPr id="1030" name="Picture 6" descr="http://images4.fanpop.com/image/photos/24500000/The-Terminator-terminator-24509187-1920-1080.jpg"/>
          <p:cNvPicPr>
            <a:picLocks noChangeAspect="1" noChangeArrowheads="1"/>
          </p:cNvPicPr>
          <p:nvPr/>
        </p:nvPicPr>
        <p:blipFill>
          <a:blip r:embed="rId8"/>
          <a:srcRect/>
          <a:stretch>
            <a:fillRect/>
          </a:stretch>
        </p:blipFill>
        <p:spPr bwMode="auto">
          <a:xfrm>
            <a:off x="3587638" y="1650671"/>
            <a:ext cx="1604194" cy="902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32" name="Picture 8" descr="http://scrapetv.com/News/News%20Pages/Entertainment/images-2/20th-century-fox-logo.jpg"/>
          <p:cNvPicPr>
            <a:picLocks noChangeAspect="1" noChangeArrowheads="1"/>
          </p:cNvPicPr>
          <p:nvPr/>
        </p:nvPicPr>
        <p:blipFill>
          <a:blip r:embed="rId9"/>
          <a:srcRect/>
          <a:stretch>
            <a:fillRect/>
          </a:stretch>
        </p:blipFill>
        <p:spPr bwMode="auto">
          <a:xfrm>
            <a:off x="3635896" y="2673038"/>
            <a:ext cx="1464097" cy="1188010"/>
          </a:xfrm>
          <a:prstGeom prst="rect">
            <a:avLst/>
          </a:prstGeom>
          <a:noFill/>
        </p:spPr>
      </p:pic>
      <p:pic>
        <p:nvPicPr>
          <p:cNvPr id="1034" name="Picture 10" descr="http://www.iprospect.com/wp-content/uploads/2011/05/PoweriP-300x266.jpg"/>
          <p:cNvPicPr>
            <a:picLocks noChangeAspect="1" noChangeArrowheads="1"/>
          </p:cNvPicPr>
          <p:nvPr/>
        </p:nvPicPr>
        <p:blipFill>
          <a:blip r:embed="rId10"/>
          <a:srcRect/>
          <a:stretch>
            <a:fillRect/>
          </a:stretch>
        </p:blipFill>
        <p:spPr bwMode="auto">
          <a:xfrm>
            <a:off x="3707904" y="3933056"/>
            <a:ext cx="1309950" cy="1161489"/>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50" dirty="0" smtClean="0">
                <a:solidFill>
                  <a:schemeClr val="bg1">
                    <a:lumMod val="65000"/>
                  </a:schemeClr>
                </a:solidFill>
                <a:latin typeface="Avenir LT Std 95 Black"/>
                <a:cs typeface="Avenir LT Std 95 Black"/>
              </a:rPr>
              <a:t>Strategy</a:t>
            </a:r>
            <a:endParaRPr lang="en-GB" spc="-150" dirty="0">
              <a:solidFill>
                <a:schemeClr val="bg1">
                  <a:lumMod val="65000"/>
                </a:schemeClr>
              </a:solidFill>
              <a:latin typeface="Avenir LT Std 95 Black"/>
              <a:ea typeface="+mn-ea"/>
              <a:cs typeface="Avenir LT Std 95 Black"/>
            </a:endParaRPr>
          </a:p>
        </p:txBody>
      </p:sp>
      <p:sp>
        <p:nvSpPr>
          <p:cNvPr id="54" name="TextBox 53"/>
          <p:cNvSpPr txBox="1"/>
          <p:nvPr/>
        </p:nvSpPr>
        <p:spPr>
          <a:xfrm>
            <a:off x="251520" y="6156012"/>
            <a:ext cx="8712968" cy="369332"/>
          </a:xfrm>
          <a:prstGeom prst="rect">
            <a:avLst/>
          </a:prstGeom>
          <a:solidFill>
            <a:schemeClr val="bg1"/>
          </a:solidFill>
        </p:spPr>
        <p:txBody>
          <a:bodyPr wrap="square" rtlCol="0">
            <a:spAutoFit/>
          </a:bodyPr>
          <a:lstStyle/>
          <a:p>
            <a:endParaRPr lang="en-GB" b="0" i="0" dirty="0">
              <a:latin typeface="Avenir LT Std 55 Roman"/>
              <a:cs typeface="Avenir LT Std 55 Roman"/>
            </a:endParaRPr>
          </a:p>
        </p:txBody>
      </p:sp>
      <p:pic>
        <p:nvPicPr>
          <p:cNvPr id="2050" name="Picture 2"/>
          <p:cNvPicPr>
            <a:picLocks noChangeAspect="1" noChangeArrowheads="1"/>
          </p:cNvPicPr>
          <p:nvPr/>
        </p:nvPicPr>
        <p:blipFill>
          <a:blip r:embed="rId2"/>
          <a:srcRect/>
          <a:stretch>
            <a:fillRect/>
          </a:stretch>
        </p:blipFill>
        <p:spPr bwMode="auto">
          <a:xfrm>
            <a:off x="0" y="6300414"/>
            <a:ext cx="9144000" cy="440954"/>
          </a:xfrm>
          <a:prstGeom prst="rect">
            <a:avLst/>
          </a:prstGeom>
          <a:noFill/>
          <a:ln w="9525">
            <a:noFill/>
            <a:miter lim="800000"/>
            <a:headEnd/>
            <a:tailEnd/>
          </a:ln>
        </p:spPr>
      </p:pic>
      <p:sp>
        <p:nvSpPr>
          <p:cNvPr id="40" name="Rounded Rectangle 39"/>
          <p:cNvSpPr/>
          <p:nvPr/>
        </p:nvSpPr>
        <p:spPr>
          <a:xfrm>
            <a:off x="251520" y="882502"/>
            <a:ext cx="5184576" cy="1538386"/>
          </a:xfrm>
          <a:prstGeom prst="roundRect">
            <a:avLst/>
          </a:prstGeom>
          <a:solidFill>
            <a:schemeClr val="bg1">
              <a:lumMod val="8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defRPr/>
            </a:pPr>
            <a:r>
              <a:rPr lang="en-US" dirty="0" smtClean="0">
                <a:solidFill>
                  <a:srgbClr val="F58026"/>
                </a:solidFill>
                <a:latin typeface="Avenir LT Std 95 Black"/>
                <a:cs typeface="Avenir LT Std 95 Black"/>
              </a:rPr>
              <a:t>TESTING</a:t>
            </a:r>
            <a:endParaRPr lang="en-US" sz="2000" dirty="0" smtClean="0">
              <a:solidFill>
                <a:srgbClr val="F58026"/>
              </a:solidFill>
              <a:latin typeface="Avenir LT Std 95 Black"/>
              <a:cs typeface="Avenir LT Std 95 Black"/>
            </a:endParaRPr>
          </a:p>
          <a:p>
            <a:pPr>
              <a:defRPr/>
            </a:pPr>
            <a:r>
              <a:rPr lang="en-GB" sz="1600" cap="all" spc="-150" dirty="0" smtClean="0">
                <a:solidFill>
                  <a:schemeClr val="tx1"/>
                </a:solidFill>
                <a:latin typeface="Avenir LT Std 95 Black"/>
                <a:ea typeface="+mj-ea"/>
                <a:cs typeface="Avenir LT Std 95 Black"/>
              </a:rPr>
              <a:t>AN INITIAL 1 WEEK TRIAL  SET UP TO TEST A TRADITIONAL TRAFFIC DRIVING MODEL (Google)  vs. an engagement model using </a:t>
            </a:r>
            <a:r>
              <a:rPr lang="en-GB" sz="1600" cap="all" spc="-150" dirty="0" err="1" smtClean="0">
                <a:solidFill>
                  <a:schemeClr val="tx1"/>
                </a:solidFill>
                <a:latin typeface="Avenir LT Std 95 Black"/>
                <a:ea typeface="+mj-ea"/>
                <a:cs typeface="Avenir LT Std 95 Black"/>
              </a:rPr>
              <a:t>youtube’s</a:t>
            </a:r>
            <a:r>
              <a:rPr lang="en-GB" sz="1600" cap="all" spc="-150" dirty="0" smtClean="0">
                <a:solidFill>
                  <a:schemeClr val="tx1"/>
                </a:solidFill>
                <a:latin typeface="Avenir LT Std 95 Black"/>
                <a:ea typeface="+mj-ea"/>
                <a:cs typeface="Avenir LT Std 95 Black"/>
              </a:rPr>
              <a:t> true view offering.</a:t>
            </a:r>
            <a:endParaRPr lang="en-US" sz="1600" cap="all" spc="-150" dirty="0">
              <a:solidFill>
                <a:schemeClr val="tx1"/>
              </a:solidFill>
              <a:latin typeface="Avenir LT Std 95 Black"/>
              <a:ea typeface="+mj-ea"/>
              <a:cs typeface="Avenir LT Std 95 Black"/>
            </a:endParaRPr>
          </a:p>
        </p:txBody>
      </p:sp>
      <p:pic>
        <p:nvPicPr>
          <p:cNvPr id="4100" name="Picture 4" descr="http://cdni.wired.co.uk/273x178/g_j/google_273x178.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580112" y="1196752"/>
            <a:ext cx="1302249" cy="849086"/>
          </a:xfrm>
          <a:prstGeom prst="rect">
            <a:avLst/>
          </a:prstGeom>
          <a:noFill/>
        </p:spPr>
      </p:pic>
      <p:pic>
        <p:nvPicPr>
          <p:cNvPr id="4103" name="Picture 7" descr="http://katalystnetwork.com/vs/singularity/assets/frames/1/vs.png"/>
          <p:cNvPicPr>
            <a:picLocks noChangeAspect="1" noChangeArrowheads="1"/>
          </p:cNvPicPr>
          <p:nvPr/>
        </p:nvPicPr>
        <p:blipFill>
          <a:blip r:embed="rId4">
            <a:clrChange>
              <a:clrFrom>
                <a:srgbClr val="000000">
                  <a:alpha val="0"/>
                </a:srgbClr>
              </a:clrFrom>
              <a:clrTo>
                <a:srgbClr val="000000">
                  <a:alpha val="0"/>
                </a:srgbClr>
              </a:clrTo>
            </a:clrChange>
          </a:blip>
          <a:srcRect/>
          <a:stretch>
            <a:fillRect/>
          </a:stretch>
        </p:blipFill>
        <p:spPr bwMode="auto">
          <a:xfrm>
            <a:off x="7020272" y="1484784"/>
            <a:ext cx="232158" cy="239321"/>
          </a:xfrm>
          <a:prstGeom prst="rect">
            <a:avLst/>
          </a:prstGeom>
          <a:noFill/>
        </p:spPr>
      </p:pic>
      <p:pic>
        <p:nvPicPr>
          <p:cNvPr id="4098" name="Picture 2" descr="http://s.ytimg.com/yts/img/logos/youtube_logo_standard_againstwhite-vflKoO81_.png"/>
          <p:cNvPicPr>
            <a:picLocks noChangeAspect="1" noChangeArrowheads="1"/>
          </p:cNvPicPr>
          <p:nvPr/>
        </p:nvPicPr>
        <p:blipFill>
          <a:blip r:embed="rId5">
            <a:clrChange>
              <a:clrFrom>
                <a:srgbClr val="000000">
                  <a:alpha val="0"/>
                </a:srgbClr>
              </a:clrFrom>
              <a:clrTo>
                <a:srgbClr val="000000">
                  <a:alpha val="0"/>
                </a:srgbClr>
              </a:clrTo>
            </a:clrChange>
          </a:blip>
          <a:srcRect/>
          <a:stretch>
            <a:fillRect/>
          </a:stretch>
        </p:blipFill>
        <p:spPr bwMode="auto">
          <a:xfrm>
            <a:off x="7452320" y="1340768"/>
            <a:ext cx="1348966" cy="491729"/>
          </a:xfrm>
          <a:prstGeom prst="rect">
            <a:avLst/>
          </a:prstGeom>
          <a:noFill/>
        </p:spPr>
      </p:pic>
      <p:sp>
        <p:nvSpPr>
          <p:cNvPr id="62" name="Rounded Rectangle 61"/>
          <p:cNvSpPr/>
          <p:nvPr/>
        </p:nvSpPr>
        <p:spPr>
          <a:xfrm>
            <a:off x="251520" y="2610694"/>
            <a:ext cx="5256584" cy="1538386"/>
          </a:xfrm>
          <a:prstGeom prst="roundRect">
            <a:avLst/>
          </a:prstGeom>
          <a:solidFill>
            <a:schemeClr val="bg1">
              <a:lumMod val="8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defRPr/>
            </a:pPr>
            <a:r>
              <a:rPr lang="en-US" dirty="0" smtClean="0">
                <a:solidFill>
                  <a:srgbClr val="F58026"/>
                </a:solidFill>
                <a:latin typeface="Avenir LT Std 95 Black"/>
                <a:cs typeface="Avenir LT Std 95 Black"/>
              </a:rPr>
              <a:t>ADOPTING</a:t>
            </a:r>
            <a:endParaRPr lang="en-US" sz="2000" dirty="0" smtClean="0">
              <a:solidFill>
                <a:srgbClr val="F58026"/>
              </a:solidFill>
              <a:latin typeface="Avenir LT Std 95 Black"/>
              <a:cs typeface="Avenir LT Std 95 Black"/>
            </a:endParaRPr>
          </a:p>
          <a:p>
            <a:pPr>
              <a:defRPr/>
            </a:pPr>
            <a:r>
              <a:rPr lang="en-GB" sz="1600" cap="all" spc="-150" dirty="0" smtClean="0">
                <a:solidFill>
                  <a:schemeClr val="tx1"/>
                </a:solidFill>
                <a:latin typeface="Avenir LT Std 95 Black"/>
                <a:ea typeface="+mj-ea"/>
                <a:cs typeface="Avenir LT Std 95 Black"/>
              </a:rPr>
              <a:t>FOLLOWING THE TEST WE adopted the best performing engine strategy,  agreed appropriate KPIs &amp; provided industry average/ local market </a:t>
            </a:r>
            <a:r>
              <a:rPr lang="en-GB" sz="1600" cap="all" spc="-150" dirty="0" err="1" smtClean="0">
                <a:solidFill>
                  <a:schemeClr val="tx1"/>
                </a:solidFill>
                <a:latin typeface="Avenir LT Std 95 Black"/>
                <a:ea typeface="+mj-ea"/>
                <a:cs typeface="Avenir LT Std 95 Black"/>
              </a:rPr>
              <a:t>benchmarks.To</a:t>
            </a:r>
            <a:r>
              <a:rPr lang="en-GB" sz="1600" cap="all" spc="-150" dirty="0" smtClean="0">
                <a:solidFill>
                  <a:schemeClr val="tx1"/>
                </a:solidFill>
                <a:latin typeface="Avenir LT Std 95 Black"/>
                <a:ea typeface="+mj-ea"/>
                <a:cs typeface="Avenir LT Std 95 Black"/>
              </a:rPr>
              <a:t> gage performance.</a:t>
            </a:r>
            <a:endParaRPr lang="en-US" sz="1600" cap="all" spc="-150" dirty="0">
              <a:solidFill>
                <a:schemeClr val="tx1"/>
              </a:solidFill>
              <a:latin typeface="Avenir LT Std 95 Black"/>
              <a:ea typeface="+mj-ea"/>
              <a:cs typeface="Avenir LT Std 95 Black"/>
            </a:endParaRPr>
          </a:p>
        </p:txBody>
      </p:sp>
      <p:sp>
        <p:nvSpPr>
          <p:cNvPr id="63" name="Rounded Rectangle 62"/>
          <p:cNvSpPr/>
          <p:nvPr/>
        </p:nvSpPr>
        <p:spPr>
          <a:xfrm>
            <a:off x="251520" y="4365104"/>
            <a:ext cx="5256584" cy="1538386"/>
          </a:xfrm>
          <a:prstGeom prst="roundRect">
            <a:avLst/>
          </a:prstGeom>
          <a:solidFill>
            <a:schemeClr val="bg1">
              <a:lumMod val="8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defRPr/>
            </a:pPr>
            <a:r>
              <a:rPr lang="en-US" dirty="0" smtClean="0">
                <a:solidFill>
                  <a:srgbClr val="F58026"/>
                </a:solidFill>
                <a:latin typeface="Avenir LT Std 95 Black"/>
                <a:cs typeface="Avenir LT Std 95 Black"/>
              </a:rPr>
              <a:t>OPTIMISING</a:t>
            </a:r>
          </a:p>
          <a:p>
            <a:pPr>
              <a:defRPr/>
            </a:pPr>
            <a:r>
              <a:rPr lang="en-US" sz="1600" cap="all" spc="-150" dirty="0" smtClean="0">
                <a:solidFill>
                  <a:schemeClr val="tx1"/>
                </a:solidFill>
                <a:latin typeface="Avenir LT Std 95 Black"/>
                <a:ea typeface="+mj-ea"/>
                <a:cs typeface="Avenir LT Std 95 Black"/>
              </a:rPr>
              <a:t>Budget was weighted across true view ad formats to allow both pull (people looking for fox content) &amp; push (via pre-roll formats), </a:t>
            </a:r>
            <a:r>
              <a:rPr lang="en-US" sz="1600" cap="all" spc="-150" dirty="0" err="1" smtClean="0">
                <a:solidFill>
                  <a:schemeClr val="tx1"/>
                </a:solidFill>
                <a:latin typeface="Avenir LT Std 95 Black"/>
                <a:ea typeface="+mj-ea"/>
                <a:cs typeface="Avenir LT Std 95 Black"/>
              </a:rPr>
              <a:t>Optimising</a:t>
            </a:r>
            <a:r>
              <a:rPr lang="en-US" sz="1600" cap="all" spc="-150" dirty="0" smtClean="0">
                <a:solidFill>
                  <a:schemeClr val="tx1"/>
                </a:solidFill>
                <a:latin typeface="Avenir LT Std 95 Black"/>
                <a:ea typeface="+mj-ea"/>
                <a:cs typeface="Avenir LT Std 95 Black"/>
              </a:rPr>
              <a:t> towards engagement &amp; efficiency.</a:t>
            </a:r>
          </a:p>
          <a:p>
            <a:pPr>
              <a:defRPr/>
            </a:pPr>
            <a:endParaRPr lang="en-US" dirty="0" smtClean="0">
              <a:solidFill>
                <a:srgbClr val="F58026"/>
              </a:solidFill>
              <a:latin typeface="Avenir LT Std 95 Black"/>
              <a:cs typeface="Avenir LT Std 95 Black"/>
            </a:endParaRPr>
          </a:p>
          <a:p>
            <a:pPr>
              <a:defRPr/>
            </a:pPr>
            <a:endParaRPr lang="en-US" sz="2000" dirty="0" smtClean="0">
              <a:solidFill>
                <a:srgbClr val="F58026"/>
              </a:solidFill>
              <a:latin typeface="Avenir LT Std 95 Black"/>
              <a:cs typeface="Avenir LT Std 95 Black"/>
            </a:endParaRPr>
          </a:p>
        </p:txBody>
      </p:sp>
      <p:pic>
        <p:nvPicPr>
          <p:cNvPr id="66" name="Picture 65" descr="trueview_in-search.png"/>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724399" y="2523604"/>
            <a:ext cx="1778000" cy="1841500"/>
          </a:xfrm>
          <a:prstGeom prst="rect">
            <a:avLst/>
          </a:prstGeom>
          <a:effectLst>
            <a:outerShdw blurRad="50800" dist="38100" dir="2700000" algn="tl" rotWithShape="0">
              <a:prstClr val="black">
                <a:alpha val="40000"/>
              </a:prstClr>
            </a:outerShdw>
          </a:effectLst>
        </p:spPr>
      </p:pic>
      <p:pic>
        <p:nvPicPr>
          <p:cNvPr id="65" name="Picture 64" descr="trueview_in-display.png"/>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6241507" y="2379588"/>
            <a:ext cx="1778000" cy="1841500"/>
          </a:xfrm>
          <a:prstGeom prst="rect">
            <a:avLst/>
          </a:prstGeom>
          <a:noFill/>
          <a:ln w="9525">
            <a:noFill/>
            <a:miter lim="800000"/>
            <a:headEnd/>
            <a:tailEnd/>
          </a:ln>
        </p:spPr>
      </p:pic>
      <p:pic>
        <p:nvPicPr>
          <p:cNvPr id="67" name="Picture 66" descr="trueview_in-slate.png"/>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6669305" y="2218155"/>
            <a:ext cx="1778000" cy="1841500"/>
          </a:xfrm>
          <a:prstGeom prst="rect">
            <a:avLst/>
          </a:prstGeom>
          <a:effectLst>
            <a:outerShdw blurRad="50800" dist="38100" dir="2700000" algn="tl" rotWithShape="0">
              <a:prstClr val="black">
                <a:alpha val="40000"/>
              </a:prstClr>
            </a:outerShdw>
          </a:effectLst>
        </p:spPr>
      </p:pic>
      <p:pic>
        <p:nvPicPr>
          <p:cNvPr id="64" name="Picture 63" descr="trueview_in-stream.png"/>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7114480" y="2096357"/>
            <a:ext cx="1778000" cy="1841500"/>
          </a:xfrm>
          <a:prstGeom prst="rect">
            <a:avLst/>
          </a:prstGeom>
          <a:effectLst>
            <a:outerShdw blurRad="50800" dist="38100" dir="2700000" algn="tl" rotWithShape="0">
              <a:prstClr val="black">
                <a:alpha val="40000"/>
              </a:prstClr>
            </a:outerShdw>
          </a:effectLst>
        </p:spPr>
      </p:pic>
      <p:pic>
        <p:nvPicPr>
          <p:cNvPr id="4105" name="Picture 9" descr="http://www.itp.net/images/content/580621/article/5747-graph-la_article.jpg"/>
          <p:cNvPicPr>
            <a:picLocks noChangeAspect="1" noChangeArrowheads="1"/>
          </p:cNvPicPr>
          <p:nvPr/>
        </p:nvPicPr>
        <p:blipFill>
          <a:blip r:embed="rId10"/>
          <a:srcRect/>
          <a:stretch>
            <a:fillRect/>
          </a:stretch>
        </p:blipFill>
        <p:spPr bwMode="auto">
          <a:xfrm>
            <a:off x="6084168" y="4412780"/>
            <a:ext cx="2635796" cy="1752524"/>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50" dirty="0" smtClean="0">
                <a:solidFill>
                  <a:schemeClr val="bg1">
                    <a:lumMod val="65000"/>
                  </a:schemeClr>
                </a:solidFill>
                <a:latin typeface="Avenir LT Std 95 Black"/>
                <a:cs typeface="Avenir LT Std 95 Black"/>
              </a:rPr>
              <a:t>results</a:t>
            </a:r>
            <a:endParaRPr lang="en-GB" spc="-150" dirty="0">
              <a:solidFill>
                <a:schemeClr val="bg1">
                  <a:lumMod val="65000"/>
                </a:schemeClr>
              </a:solidFill>
              <a:latin typeface="Avenir LT Std 95 Black"/>
              <a:ea typeface="+mn-ea"/>
              <a:cs typeface="Avenir LT Std 95 Black"/>
            </a:endParaRPr>
          </a:p>
        </p:txBody>
      </p:sp>
      <p:sp>
        <p:nvSpPr>
          <p:cNvPr id="54" name="TextBox 53"/>
          <p:cNvSpPr txBox="1"/>
          <p:nvPr/>
        </p:nvSpPr>
        <p:spPr>
          <a:xfrm>
            <a:off x="251520" y="6156012"/>
            <a:ext cx="8712968" cy="369332"/>
          </a:xfrm>
          <a:prstGeom prst="rect">
            <a:avLst/>
          </a:prstGeom>
          <a:solidFill>
            <a:schemeClr val="bg1"/>
          </a:solidFill>
        </p:spPr>
        <p:txBody>
          <a:bodyPr wrap="square" rtlCol="0">
            <a:spAutoFit/>
          </a:bodyPr>
          <a:lstStyle/>
          <a:p>
            <a:endParaRPr lang="en-GB" b="0" i="0" dirty="0">
              <a:latin typeface="Avenir LT Std 55 Roman"/>
              <a:cs typeface="Avenir LT Std 55 Roman"/>
            </a:endParaRPr>
          </a:p>
        </p:txBody>
      </p:sp>
      <p:pic>
        <p:nvPicPr>
          <p:cNvPr id="2050" name="Picture 2"/>
          <p:cNvPicPr>
            <a:picLocks noChangeAspect="1" noChangeArrowheads="1"/>
          </p:cNvPicPr>
          <p:nvPr/>
        </p:nvPicPr>
        <p:blipFill>
          <a:blip r:embed="rId2"/>
          <a:srcRect/>
          <a:stretch>
            <a:fillRect/>
          </a:stretch>
        </p:blipFill>
        <p:spPr bwMode="auto">
          <a:xfrm>
            <a:off x="0" y="6300414"/>
            <a:ext cx="9144000" cy="440954"/>
          </a:xfrm>
          <a:prstGeom prst="rect">
            <a:avLst/>
          </a:prstGeom>
          <a:noFill/>
          <a:ln w="9525">
            <a:noFill/>
            <a:miter lim="800000"/>
            <a:headEnd/>
            <a:tailEnd/>
          </a:ln>
        </p:spPr>
      </p:pic>
      <p:sp>
        <p:nvSpPr>
          <p:cNvPr id="57" name="TextBox 56"/>
          <p:cNvSpPr txBox="1"/>
          <p:nvPr/>
        </p:nvSpPr>
        <p:spPr>
          <a:xfrm>
            <a:off x="1361353" y="1228690"/>
            <a:ext cx="1626471" cy="400110"/>
          </a:xfrm>
          <a:prstGeom prst="rect">
            <a:avLst/>
          </a:prstGeom>
          <a:noFill/>
        </p:spPr>
        <p:txBody>
          <a:bodyPr wrap="none" rtlCol="0">
            <a:spAutoFit/>
          </a:bodyPr>
          <a:lstStyle/>
          <a:p>
            <a:r>
              <a:rPr lang="en-US" sz="2000" cap="all" spc="-150" dirty="0" smtClean="0">
                <a:solidFill>
                  <a:schemeClr val="bg1"/>
                </a:solidFill>
                <a:latin typeface="Avenir LT Std 95 Black"/>
                <a:cs typeface="Avenir LT Std 95 Black"/>
              </a:rPr>
              <a:t>VIRAL TOP 10</a:t>
            </a:r>
            <a:endParaRPr lang="en-US" sz="2000" cap="all" spc="-150" dirty="0">
              <a:solidFill>
                <a:schemeClr val="bg1"/>
              </a:solidFill>
              <a:latin typeface="Avenir LT Std 95 Black"/>
              <a:cs typeface="Avenir LT Std 95 Black"/>
            </a:endParaRPr>
          </a:p>
        </p:txBody>
      </p:sp>
      <p:sp>
        <p:nvSpPr>
          <p:cNvPr id="22" name="Rounded Rectangle 21"/>
          <p:cNvSpPr/>
          <p:nvPr/>
        </p:nvSpPr>
        <p:spPr>
          <a:xfrm>
            <a:off x="251520" y="1026518"/>
            <a:ext cx="5544616" cy="2186458"/>
          </a:xfrm>
          <a:prstGeom prst="roundRect">
            <a:avLst/>
          </a:prstGeom>
          <a:solidFill>
            <a:schemeClr val="bg1">
              <a:lumMod val="8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defRPr/>
            </a:pPr>
            <a:r>
              <a:rPr lang="en-US" dirty="0" smtClean="0">
                <a:solidFill>
                  <a:srgbClr val="F58026"/>
                </a:solidFill>
                <a:latin typeface="Avenir LT Std 95 Black"/>
                <a:cs typeface="Avenir LT Std 95 Black"/>
              </a:rPr>
              <a:t>BENCHMARKS &amp; </a:t>
            </a:r>
            <a:r>
              <a:rPr lang="en-US" sz="2000" dirty="0" smtClean="0">
                <a:solidFill>
                  <a:srgbClr val="F58026"/>
                </a:solidFill>
                <a:latin typeface="Avenir LT Std 95 Black"/>
                <a:cs typeface="Avenir LT Std 95 Black"/>
              </a:rPr>
              <a:t>FORECASTS</a:t>
            </a:r>
            <a:endParaRPr lang="en-US" sz="2400" dirty="0" smtClean="0">
              <a:solidFill>
                <a:srgbClr val="F58026"/>
              </a:solidFill>
              <a:latin typeface="Avenir LT Std 95 Black"/>
              <a:cs typeface="Avenir LT Std 95 Black"/>
            </a:endParaRPr>
          </a:p>
          <a:p>
            <a:pPr>
              <a:defRPr/>
            </a:pPr>
            <a:endParaRPr lang="en-US" sz="2000" dirty="0" smtClean="0">
              <a:solidFill>
                <a:srgbClr val="F58026"/>
              </a:solidFill>
              <a:latin typeface="Avenir LT Std 95 Black"/>
              <a:cs typeface="Avenir LT Std 95 Black"/>
            </a:endParaRPr>
          </a:p>
          <a:p>
            <a:pPr>
              <a:defRPr/>
            </a:pPr>
            <a:r>
              <a:rPr lang="en-GB" sz="1600" cap="all" spc="-150" dirty="0" smtClean="0">
                <a:solidFill>
                  <a:schemeClr val="tx1"/>
                </a:solidFill>
                <a:latin typeface="Avenir LT Std 95 Black"/>
                <a:ea typeface="+mj-ea"/>
                <a:cs typeface="Avenir LT Std 95 Black"/>
              </a:rPr>
              <a:t>Smashing industry average &amp; market specific benchmarks for both KPIS:  </a:t>
            </a:r>
            <a:r>
              <a:rPr lang="en-GB" sz="1600" u="sng" cap="all" spc="-150" dirty="0" smtClean="0">
                <a:solidFill>
                  <a:schemeClr val="tx1"/>
                </a:solidFill>
                <a:latin typeface="Avenir LT Std 95 Black"/>
                <a:ea typeface="+mj-ea"/>
                <a:cs typeface="Avenir LT Std 95 Black"/>
              </a:rPr>
              <a:t>CPV</a:t>
            </a:r>
            <a:r>
              <a:rPr lang="en-GB" sz="1600" cap="all" spc="-150" dirty="0" smtClean="0">
                <a:solidFill>
                  <a:schemeClr val="tx1"/>
                </a:solidFill>
                <a:latin typeface="Avenir LT Std 95 Black"/>
                <a:ea typeface="+mj-ea"/>
                <a:cs typeface="Avenir LT Std 95 Black"/>
              </a:rPr>
              <a:t> &amp; </a:t>
            </a:r>
            <a:r>
              <a:rPr lang="en-GB" sz="1600" u="sng" cap="all" spc="-150" dirty="0" smtClean="0">
                <a:solidFill>
                  <a:schemeClr val="tx1"/>
                </a:solidFill>
                <a:latin typeface="Avenir LT Std 95 Black"/>
                <a:ea typeface="+mj-ea"/>
                <a:cs typeface="Avenir LT Std 95 Black"/>
              </a:rPr>
              <a:t>View Rate</a:t>
            </a:r>
            <a:r>
              <a:rPr lang="en-GB" sz="1600" cap="all" spc="-150" dirty="0" smtClean="0">
                <a:solidFill>
                  <a:schemeClr val="tx1"/>
                </a:solidFill>
                <a:latin typeface="Avenir LT Std 95 Black"/>
                <a:ea typeface="+mj-ea"/>
                <a:cs typeface="Avenir LT Std 95 Black"/>
              </a:rPr>
              <a:t>.</a:t>
            </a:r>
          </a:p>
          <a:p>
            <a:pPr>
              <a:defRPr/>
            </a:pPr>
            <a:endParaRPr lang="en-GB" sz="1600" cap="all" spc="-150" dirty="0" smtClean="0">
              <a:solidFill>
                <a:schemeClr val="tx1"/>
              </a:solidFill>
              <a:latin typeface="Avenir LT Std 95 Black"/>
              <a:ea typeface="+mj-ea"/>
              <a:cs typeface="Avenir LT Std 95 Black"/>
            </a:endParaRPr>
          </a:p>
          <a:p>
            <a:pPr>
              <a:defRPr/>
            </a:pPr>
            <a:r>
              <a:rPr lang="en-GB" sz="1600" cap="all" spc="-150" dirty="0" smtClean="0">
                <a:solidFill>
                  <a:schemeClr val="tx1"/>
                </a:solidFill>
                <a:latin typeface="Avenir LT Std 95 Black"/>
                <a:cs typeface="Avenir LT Std 95 Black"/>
              </a:rPr>
              <a:t>Over-achieving INITIAL forecast/TARGET of views</a:t>
            </a:r>
            <a:endParaRPr lang="en-GB" sz="1600" cap="all" spc="-150" dirty="0" smtClean="0">
              <a:solidFill>
                <a:schemeClr val="tx1"/>
              </a:solidFill>
              <a:latin typeface="Avenir LT Std 95 Black"/>
              <a:ea typeface="+mj-ea"/>
              <a:cs typeface="Avenir LT Std 95 Black"/>
            </a:endParaRPr>
          </a:p>
        </p:txBody>
      </p:sp>
      <p:sp>
        <p:nvSpPr>
          <p:cNvPr id="25" name="Rounded Rectangle 24"/>
          <p:cNvSpPr/>
          <p:nvPr/>
        </p:nvSpPr>
        <p:spPr>
          <a:xfrm>
            <a:off x="251520" y="3501008"/>
            <a:ext cx="5544616" cy="2520280"/>
          </a:xfrm>
          <a:prstGeom prst="roundRect">
            <a:avLst/>
          </a:prstGeom>
          <a:solidFill>
            <a:schemeClr val="bg1">
              <a:lumMod val="8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defRPr/>
            </a:pPr>
            <a:r>
              <a:rPr lang="en-US" dirty="0" smtClean="0">
                <a:solidFill>
                  <a:srgbClr val="F58026"/>
                </a:solidFill>
                <a:latin typeface="Avenir LT Std 95 Black"/>
                <a:cs typeface="Avenir LT Std 95 Black"/>
              </a:rPr>
              <a:t>AD FORMAT SELECTION</a:t>
            </a:r>
          </a:p>
          <a:p>
            <a:pPr>
              <a:defRPr/>
            </a:pPr>
            <a:endParaRPr lang="en-US" sz="2000" dirty="0" smtClean="0">
              <a:solidFill>
                <a:srgbClr val="F58026"/>
              </a:solidFill>
              <a:latin typeface="Avenir LT Std 95 Black"/>
              <a:cs typeface="Avenir LT Std 95 Black"/>
            </a:endParaRPr>
          </a:p>
          <a:p>
            <a:pPr>
              <a:defRPr/>
            </a:pPr>
            <a:r>
              <a:rPr lang="en-GB" sz="1600" cap="all" spc="-150" dirty="0" smtClean="0">
                <a:solidFill>
                  <a:schemeClr val="tx1"/>
                </a:solidFill>
                <a:latin typeface="Avenir LT Std 95 Black"/>
                <a:ea typeface="+mj-ea"/>
                <a:cs typeface="Avenir LT Std 95 Black"/>
              </a:rPr>
              <a:t>In-Stream ad format ENABLED US TO FEED INTO A SECONDRY OBJECTIVE OF THE CAMPAIGN AT NO ADDITONAL COST. </a:t>
            </a:r>
          </a:p>
          <a:p>
            <a:pPr>
              <a:defRPr/>
            </a:pPr>
            <a:endParaRPr lang="en-GB" sz="1600" cap="all" spc="-150" dirty="0" smtClean="0">
              <a:solidFill>
                <a:schemeClr val="tx1"/>
              </a:solidFill>
              <a:latin typeface="Avenir LT Std 95 Black"/>
              <a:ea typeface="+mj-ea"/>
              <a:cs typeface="Avenir LT Std 95 Black"/>
            </a:endParaRPr>
          </a:p>
          <a:p>
            <a:pPr>
              <a:defRPr/>
            </a:pPr>
            <a:r>
              <a:rPr lang="en-GB" sz="1600" cap="all" spc="-150" dirty="0" smtClean="0">
                <a:solidFill>
                  <a:schemeClr val="tx1"/>
                </a:solidFill>
                <a:latin typeface="Avenir LT Std 95 Black"/>
                <a:ea typeface="+mj-ea"/>
                <a:cs typeface="Avenir LT Std 95 Black"/>
              </a:rPr>
              <a:t>How? served on a cost per view basis but drove to  the  </a:t>
            </a:r>
            <a:r>
              <a:rPr lang="en-GB" sz="1600" cap="all" spc="-150" dirty="0" err="1" smtClean="0">
                <a:solidFill>
                  <a:schemeClr val="tx1"/>
                </a:solidFill>
                <a:latin typeface="Avenir LT Std 95 Black"/>
                <a:ea typeface="+mj-ea"/>
                <a:cs typeface="Avenir LT Std 95 Black"/>
              </a:rPr>
              <a:t>otm</a:t>
            </a:r>
            <a:r>
              <a:rPr lang="en-GB" sz="1600" cap="all" spc="-150" dirty="0" smtClean="0">
                <a:solidFill>
                  <a:schemeClr val="tx1"/>
                </a:solidFill>
                <a:latin typeface="Avenir LT Std 95 Black"/>
                <a:ea typeface="+mj-ea"/>
                <a:cs typeface="Avenir LT Std 95 Black"/>
              </a:rPr>
              <a:t> website. – free traffic to fox..</a:t>
            </a:r>
          </a:p>
        </p:txBody>
      </p:sp>
      <p:pic>
        <p:nvPicPr>
          <p:cNvPr id="26" name="Picture 25" descr="trueview_in-stream.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084168" y="4107780"/>
            <a:ext cx="1778000" cy="1841500"/>
          </a:xfrm>
          <a:prstGeom prst="rect">
            <a:avLst/>
          </a:prstGeom>
          <a:effectLst>
            <a:outerShdw blurRad="50800" dist="38100" dir="2700000" algn="tl" rotWithShape="0">
              <a:prstClr val="black">
                <a:alpha val="40000"/>
              </a:prstClr>
            </a:outerShdw>
          </a:effectLst>
        </p:spPr>
      </p:pic>
      <p:pic>
        <p:nvPicPr>
          <p:cNvPr id="3074" name="Picture 2" descr="http://lornapblog.files.wordpress.com/2011/05/big-tick.jp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8307288" y="4437112"/>
            <a:ext cx="836712" cy="813470"/>
          </a:xfrm>
          <a:prstGeom prst="rect">
            <a:avLst/>
          </a:prstGeom>
          <a:noFill/>
        </p:spPr>
      </p:pic>
      <p:pic>
        <p:nvPicPr>
          <p:cNvPr id="3076" name="Picture 4" descr="http://empowerperformancemarketing.com/wp-content/uploads/2009/09/ist2_9047937-business-graph.jpg"/>
          <p:cNvPicPr>
            <a:picLocks noChangeAspect="1" noChangeArrowheads="1"/>
          </p:cNvPicPr>
          <p:nvPr/>
        </p:nvPicPr>
        <p:blipFill>
          <a:blip r:embed="rId5"/>
          <a:srcRect/>
          <a:stretch>
            <a:fillRect/>
          </a:stretch>
        </p:blipFill>
        <p:spPr bwMode="auto">
          <a:xfrm>
            <a:off x="6588224" y="2060848"/>
            <a:ext cx="1944216" cy="1703747"/>
          </a:xfrm>
          <a:prstGeom prst="rect">
            <a:avLst/>
          </a:prstGeom>
          <a:noFill/>
        </p:spPr>
      </p:pic>
      <p:pic>
        <p:nvPicPr>
          <p:cNvPr id="3078" name="Picture 6"/>
          <p:cNvPicPr>
            <a:picLocks noChangeAspect="1" noChangeArrowheads="1"/>
          </p:cNvPicPr>
          <p:nvPr/>
        </p:nvPicPr>
        <p:blipFill>
          <a:blip r:embed="rId6"/>
          <a:srcRect/>
          <a:stretch>
            <a:fillRect/>
          </a:stretch>
        </p:blipFill>
        <p:spPr bwMode="auto">
          <a:xfrm>
            <a:off x="5940152" y="2433836"/>
            <a:ext cx="1743075" cy="419100"/>
          </a:xfrm>
          <a:prstGeom prst="rect">
            <a:avLst/>
          </a:prstGeom>
          <a:noFill/>
          <a:ln w="9525">
            <a:noFill/>
            <a:miter lim="800000"/>
            <a:headEnd/>
            <a:tailEnd/>
          </a:ln>
        </p:spPr>
      </p:pic>
      <p:pic>
        <p:nvPicPr>
          <p:cNvPr id="3079" name="Picture 7"/>
          <p:cNvPicPr>
            <a:picLocks noChangeAspect="1" noChangeArrowheads="1"/>
          </p:cNvPicPr>
          <p:nvPr/>
        </p:nvPicPr>
        <p:blipFill>
          <a:blip r:embed="rId7"/>
          <a:srcRect/>
          <a:stretch>
            <a:fillRect/>
          </a:stretch>
        </p:blipFill>
        <p:spPr bwMode="auto">
          <a:xfrm>
            <a:off x="5963298" y="2875409"/>
            <a:ext cx="1028700" cy="409575"/>
          </a:xfrm>
          <a:prstGeom prst="rect">
            <a:avLst/>
          </a:prstGeom>
          <a:noFill/>
          <a:ln w="9525">
            <a:noFill/>
            <a:miter lim="800000"/>
            <a:headEnd/>
            <a:tailEnd/>
          </a:ln>
        </p:spPr>
      </p:pic>
      <p:pic>
        <p:nvPicPr>
          <p:cNvPr id="3081" name="Picture 9"/>
          <p:cNvPicPr>
            <a:picLocks noChangeAspect="1" noChangeArrowheads="1"/>
          </p:cNvPicPr>
          <p:nvPr/>
        </p:nvPicPr>
        <p:blipFill>
          <a:blip r:embed="rId8"/>
          <a:srcRect/>
          <a:stretch>
            <a:fillRect/>
          </a:stretch>
        </p:blipFill>
        <p:spPr bwMode="auto">
          <a:xfrm>
            <a:off x="5933033" y="1196752"/>
            <a:ext cx="1303263" cy="312783"/>
          </a:xfrm>
          <a:prstGeom prst="rect">
            <a:avLst/>
          </a:prstGeom>
          <a:noFill/>
          <a:ln w="9525">
            <a:noFill/>
            <a:miter lim="800000"/>
            <a:headEnd/>
            <a:tailEnd/>
          </a:ln>
        </p:spPr>
      </p:pic>
      <p:pic>
        <p:nvPicPr>
          <p:cNvPr id="3084" name="Picture 12"/>
          <p:cNvPicPr>
            <a:picLocks noChangeAspect="1" noChangeArrowheads="1"/>
          </p:cNvPicPr>
          <p:nvPr/>
        </p:nvPicPr>
        <p:blipFill>
          <a:blip r:embed="rId9"/>
          <a:srcRect/>
          <a:stretch>
            <a:fillRect/>
          </a:stretch>
        </p:blipFill>
        <p:spPr bwMode="auto">
          <a:xfrm>
            <a:off x="5940152" y="1633609"/>
            <a:ext cx="3059832" cy="355231"/>
          </a:xfrm>
          <a:prstGeom prst="rect">
            <a:avLst/>
          </a:prstGeom>
          <a:noFill/>
          <a:ln w="9525">
            <a:noFill/>
            <a:miter lim="800000"/>
            <a:headEnd/>
            <a:tailEnd/>
          </a:ln>
        </p:spPr>
      </p:pic>
      <p:sp>
        <p:nvSpPr>
          <p:cNvPr id="41" name="TextBox 40"/>
          <p:cNvSpPr txBox="1"/>
          <p:nvPr/>
        </p:nvSpPr>
        <p:spPr>
          <a:xfrm>
            <a:off x="6156175" y="5373216"/>
            <a:ext cx="1669387" cy="369332"/>
          </a:xfrm>
          <a:prstGeom prst="rect">
            <a:avLst/>
          </a:prstGeom>
          <a:solidFill>
            <a:schemeClr val="bg1"/>
          </a:solidFill>
        </p:spPr>
        <p:txBody>
          <a:bodyPr wrap="square" rtlCol="0">
            <a:spAutoFit/>
          </a:bodyPr>
          <a:lstStyle/>
          <a:p>
            <a:endParaRPr lang="en-GB" b="0" i="0" dirty="0">
              <a:latin typeface="Avenir LT Std 55 Roman"/>
              <a:cs typeface="Avenir LT Std 55 Roman"/>
            </a:endParaRPr>
          </a:p>
        </p:txBody>
      </p:sp>
      <p:pic>
        <p:nvPicPr>
          <p:cNvPr id="3086" name="Picture 14"/>
          <p:cNvPicPr>
            <a:picLocks noChangeAspect="1" noChangeArrowheads="1"/>
          </p:cNvPicPr>
          <p:nvPr/>
        </p:nvPicPr>
        <p:blipFill>
          <a:blip r:embed="rId10"/>
          <a:srcRect/>
          <a:stretch>
            <a:fillRect/>
          </a:stretch>
        </p:blipFill>
        <p:spPr bwMode="auto">
          <a:xfrm>
            <a:off x="6133080" y="5387633"/>
            <a:ext cx="1127126" cy="340570"/>
          </a:xfrm>
          <a:prstGeom prst="rect">
            <a:avLst/>
          </a:prstGeom>
          <a:noFill/>
          <a:ln w="9525">
            <a:noFill/>
            <a:miter lim="800000"/>
            <a:headEnd/>
            <a:tailEnd/>
          </a:ln>
        </p:spPr>
      </p:pic>
      <p:pic>
        <p:nvPicPr>
          <p:cNvPr id="3087" name="Picture 15"/>
          <p:cNvPicPr>
            <a:picLocks noChangeAspect="1" noChangeArrowheads="1"/>
          </p:cNvPicPr>
          <p:nvPr/>
        </p:nvPicPr>
        <p:blipFill>
          <a:blip r:embed="rId11"/>
          <a:srcRect/>
          <a:stretch>
            <a:fillRect/>
          </a:stretch>
        </p:blipFill>
        <p:spPr bwMode="auto">
          <a:xfrm>
            <a:off x="6101183" y="4969742"/>
            <a:ext cx="1677599" cy="4102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50" dirty="0" smtClean="0">
                <a:solidFill>
                  <a:schemeClr val="bg1">
                    <a:lumMod val="65000"/>
                  </a:schemeClr>
                </a:solidFill>
                <a:latin typeface="Avenir LT Std 95 Black"/>
                <a:cs typeface="Avenir LT Std 95 Black"/>
              </a:rPr>
              <a:t>SUMMARY OF ACHIEVEMENTS</a:t>
            </a:r>
            <a:endParaRPr lang="en-GB" spc="-150" dirty="0">
              <a:solidFill>
                <a:schemeClr val="bg1">
                  <a:lumMod val="65000"/>
                </a:schemeClr>
              </a:solidFill>
              <a:latin typeface="Avenir LT Std 95 Black"/>
              <a:ea typeface="+mn-ea"/>
              <a:cs typeface="Avenir LT Std 95 Black"/>
            </a:endParaRPr>
          </a:p>
        </p:txBody>
      </p:sp>
      <p:sp>
        <p:nvSpPr>
          <p:cNvPr id="54" name="TextBox 53"/>
          <p:cNvSpPr txBox="1"/>
          <p:nvPr/>
        </p:nvSpPr>
        <p:spPr>
          <a:xfrm>
            <a:off x="251520" y="6156012"/>
            <a:ext cx="8712968" cy="369332"/>
          </a:xfrm>
          <a:prstGeom prst="rect">
            <a:avLst/>
          </a:prstGeom>
          <a:solidFill>
            <a:schemeClr val="bg1"/>
          </a:solidFill>
        </p:spPr>
        <p:txBody>
          <a:bodyPr wrap="square" rtlCol="0">
            <a:spAutoFit/>
          </a:bodyPr>
          <a:lstStyle/>
          <a:p>
            <a:endParaRPr lang="en-GB" b="0" i="0" dirty="0">
              <a:latin typeface="Avenir LT Std 55 Roman"/>
              <a:cs typeface="Avenir LT Std 55 Roman"/>
            </a:endParaRPr>
          </a:p>
        </p:txBody>
      </p:sp>
      <p:pic>
        <p:nvPicPr>
          <p:cNvPr id="2050" name="Picture 2"/>
          <p:cNvPicPr>
            <a:picLocks noChangeAspect="1" noChangeArrowheads="1"/>
          </p:cNvPicPr>
          <p:nvPr/>
        </p:nvPicPr>
        <p:blipFill>
          <a:blip r:embed="rId2"/>
          <a:srcRect/>
          <a:stretch>
            <a:fillRect/>
          </a:stretch>
        </p:blipFill>
        <p:spPr bwMode="auto">
          <a:xfrm>
            <a:off x="0" y="6300414"/>
            <a:ext cx="9144000" cy="440954"/>
          </a:xfrm>
          <a:prstGeom prst="rect">
            <a:avLst/>
          </a:prstGeom>
          <a:noFill/>
          <a:ln w="9525">
            <a:noFill/>
            <a:miter lim="800000"/>
            <a:headEnd/>
            <a:tailEnd/>
          </a:ln>
        </p:spPr>
      </p:pic>
      <p:sp>
        <p:nvSpPr>
          <p:cNvPr id="9" name="Rounded Rectangle 8"/>
          <p:cNvSpPr/>
          <p:nvPr/>
        </p:nvSpPr>
        <p:spPr>
          <a:xfrm>
            <a:off x="251520" y="2754710"/>
            <a:ext cx="5184576" cy="1610394"/>
          </a:xfrm>
          <a:prstGeom prst="roundRect">
            <a:avLst/>
          </a:prstGeom>
          <a:solidFill>
            <a:schemeClr val="bg1">
              <a:lumMod val="8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defRPr/>
            </a:pPr>
            <a:r>
              <a:rPr lang="en-US" dirty="0" smtClean="0">
                <a:solidFill>
                  <a:srgbClr val="F58026"/>
                </a:solidFill>
                <a:latin typeface="Avenir LT Std 95 Black"/>
                <a:cs typeface="Avenir LT Std 95 Black"/>
              </a:rPr>
              <a:t>SHARING &amp; LEADING</a:t>
            </a:r>
          </a:p>
          <a:p>
            <a:pPr>
              <a:defRPr/>
            </a:pPr>
            <a:r>
              <a:rPr lang="en-US" sz="1500" cap="all" spc="-150" dirty="0" smtClean="0">
                <a:solidFill>
                  <a:schemeClr val="tx1"/>
                </a:solidFill>
                <a:latin typeface="Avenir LT Std 95 Black"/>
                <a:ea typeface="+mj-ea"/>
                <a:cs typeface="Avenir LT Std 95 Black"/>
              </a:rPr>
              <a:t>THE CAMPAIGNS WERE CREATED &amp; MANAGED CENTRALLY BEFORE BEING ROLLED OUT TO THE LOCAL MARKETS TO BE MANAGED LOCALLY, RETAINING THE WORK IN THE NETWORK &amp;  POSITIONING IP GLOBAL AS THOUGHT LEADERS.</a:t>
            </a:r>
          </a:p>
        </p:txBody>
      </p:sp>
      <p:sp>
        <p:nvSpPr>
          <p:cNvPr id="10" name="Rounded Rectangle 9"/>
          <p:cNvSpPr/>
          <p:nvPr/>
        </p:nvSpPr>
        <p:spPr>
          <a:xfrm>
            <a:off x="251520" y="882502"/>
            <a:ext cx="5184576" cy="1754410"/>
          </a:xfrm>
          <a:prstGeom prst="roundRect">
            <a:avLst/>
          </a:prstGeom>
          <a:solidFill>
            <a:schemeClr val="bg1">
              <a:lumMod val="8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defRPr/>
            </a:pPr>
            <a:r>
              <a:rPr lang="en-US" dirty="0" smtClean="0">
                <a:solidFill>
                  <a:srgbClr val="F58026"/>
                </a:solidFill>
                <a:latin typeface="Avenir LT Std 95 Black"/>
                <a:cs typeface="Avenir LT Std 95 Black"/>
              </a:rPr>
              <a:t>REWRITING THE BRIEF</a:t>
            </a:r>
            <a:endParaRPr lang="en-US" sz="2000" dirty="0" smtClean="0">
              <a:solidFill>
                <a:srgbClr val="F58026"/>
              </a:solidFill>
              <a:latin typeface="Avenir LT Std 95 Black"/>
              <a:cs typeface="Avenir LT Std 95 Black"/>
            </a:endParaRPr>
          </a:p>
          <a:p>
            <a:pPr>
              <a:defRPr/>
            </a:pPr>
            <a:r>
              <a:rPr lang="en-GB" sz="1500" cap="all" spc="-150" dirty="0" smtClean="0">
                <a:solidFill>
                  <a:schemeClr val="tx1"/>
                </a:solidFill>
                <a:latin typeface="Avenir LT Std 95 Black"/>
                <a:ea typeface="+mj-ea"/>
                <a:cs typeface="Avenir LT Std 95 Black"/>
              </a:rPr>
              <a:t>We took a traditional TRAFFIC DRIVING Search brief &amp; transformed it into a pioneering YouTube campaign &amp; WAS THE #1 CONTIBUTING CHANNEL TO THIER YOUTUBE CHANNEL.</a:t>
            </a:r>
          </a:p>
          <a:p>
            <a:pPr>
              <a:defRPr/>
            </a:pPr>
            <a:endParaRPr lang="en-US" sz="1600" cap="all" spc="-150" dirty="0" smtClean="0">
              <a:solidFill>
                <a:schemeClr val="tx1"/>
              </a:solidFill>
              <a:latin typeface="Avenir LT Std 95 Black"/>
              <a:ea typeface="+mj-ea"/>
              <a:cs typeface="Avenir LT Std 95 Black"/>
            </a:endParaRPr>
          </a:p>
        </p:txBody>
      </p:sp>
      <p:sp>
        <p:nvSpPr>
          <p:cNvPr id="11" name="Rounded Rectangle 10"/>
          <p:cNvSpPr/>
          <p:nvPr/>
        </p:nvSpPr>
        <p:spPr>
          <a:xfrm>
            <a:off x="251520" y="4509120"/>
            <a:ext cx="5184576" cy="1538386"/>
          </a:xfrm>
          <a:prstGeom prst="roundRect">
            <a:avLst/>
          </a:prstGeom>
          <a:solidFill>
            <a:schemeClr val="bg1">
              <a:lumMod val="85000"/>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a:defRPr/>
            </a:pPr>
            <a:r>
              <a:rPr lang="en-US" dirty="0" smtClean="0">
                <a:solidFill>
                  <a:srgbClr val="F58026"/>
                </a:solidFill>
                <a:latin typeface="Avenir LT Std 95 Black"/>
                <a:cs typeface="Avenir LT Std 95 Black"/>
              </a:rPr>
              <a:t>CHALLENGED THE CLIENTS OPINION</a:t>
            </a:r>
          </a:p>
          <a:p>
            <a:pPr>
              <a:defRPr/>
            </a:pPr>
            <a:r>
              <a:rPr lang="en-US" sz="1500" cap="all" spc="-150" dirty="0" smtClean="0">
                <a:solidFill>
                  <a:schemeClr val="tx1"/>
                </a:solidFill>
                <a:latin typeface="Avenir LT Std 95 Black"/>
                <a:ea typeface="+mj-ea"/>
                <a:cs typeface="Avenir LT Std 95 Black"/>
              </a:rPr>
              <a:t>initial Client opinion was negative towards </a:t>
            </a:r>
            <a:r>
              <a:rPr lang="en-US" sz="1500" cap="all" spc="-150" dirty="0" err="1" smtClean="0">
                <a:solidFill>
                  <a:schemeClr val="tx1"/>
                </a:solidFill>
                <a:latin typeface="Avenir LT Std 95 Black"/>
                <a:ea typeface="+mj-ea"/>
                <a:cs typeface="Avenir LT Std 95 Black"/>
              </a:rPr>
              <a:t>ip</a:t>
            </a:r>
            <a:r>
              <a:rPr lang="en-US" sz="1500" cap="all" spc="-150" dirty="0" smtClean="0">
                <a:solidFill>
                  <a:schemeClr val="tx1"/>
                </a:solidFill>
                <a:latin typeface="Avenir LT Std 95 Black"/>
                <a:ea typeface="+mj-ea"/>
                <a:cs typeface="Avenir LT Std 95 Black"/>
              </a:rPr>
              <a:t> but the education of digital &amp; success of the campaign u-turned their opinion – leading to future  fox campaigns.  </a:t>
            </a:r>
          </a:p>
        </p:txBody>
      </p:sp>
      <p:pic>
        <p:nvPicPr>
          <p:cNvPr id="15" name="Picture 10" descr="http://www.iprospect.com/wp-content/uploads/2011/05/PoweriP-300x266.jpg"/>
          <p:cNvPicPr>
            <a:picLocks noChangeAspect="1" noChangeArrowheads="1"/>
          </p:cNvPicPr>
          <p:nvPr/>
        </p:nvPicPr>
        <p:blipFill>
          <a:blip r:embed="rId3"/>
          <a:srcRect/>
          <a:stretch>
            <a:fillRect/>
          </a:stretch>
        </p:blipFill>
        <p:spPr bwMode="auto">
          <a:xfrm>
            <a:off x="5868144" y="2996952"/>
            <a:ext cx="1309950" cy="1161489"/>
          </a:xfrm>
          <a:prstGeom prst="rect">
            <a:avLst/>
          </a:prstGeom>
          <a:noFill/>
        </p:spPr>
      </p:pic>
      <p:pic>
        <p:nvPicPr>
          <p:cNvPr id="2049" name="Picture 1"/>
          <p:cNvPicPr>
            <a:picLocks noChangeAspect="1" noChangeArrowheads="1"/>
          </p:cNvPicPr>
          <p:nvPr/>
        </p:nvPicPr>
        <p:blipFill>
          <a:blip r:embed="rId4"/>
          <a:srcRect/>
          <a:stretch>
            <a:fillRect/>
          </a:stretch>
        </p:blipFill>
        <p:spPr bwMode="auto">
          <a:xfrm>
            <a:off x="7308304" y="2924944"/>
            <a:ext cx="1238250" cy="1295400"/>
          </a:xfrm>
          <a:prstGeom prst="rect">
            <a:avLst/>
          </a:prstGeom>
          <a:noFill/>
          <a:ln w="9525">
            <a:noFill/>
            <a:miter lim="800000"/>
            <a:headEnd/>
            <a:tailEnd/>
          </a:ln>
        </p:spPr>
      </p:pic>
      <p:pic>
        <p:nvPicPr>
          <p:cNvPr id="2052" name="Picture 4" descr="http://us.cdn2.123rf.com/168nwm/bluefern/bluefern0804/bluefern080400037/2901036-rubbing-out-a-mistake.jpg"/>
          <p:cNvPicPr>
            <a:picLocks noChangeAspect="1" noChangeArrowheads="1"/>
          </p:cNvPicPr>
          <p:nvPr/>
        </p:nvPicPr>
        <p:blipFill>
          <a:blip r:embed="rId5"/>
          <a:srcRect/>
          <a:stretch>
            <a:fillRect/>
          </a:stretch>
        </p:blipFill>
        <p:spPr bwMode="auto">
          <a:xfrm>
            <a:off x="5940152" y="908720"/>
            <a:ext cx="2448272" cy="1646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Rounded Rectangle 11"/>
          <p:cNvSpPr/>
          <p:nvPr/>
        </p:nvSpPr>
        <p:spPr>
          <a:xfrm>
            <a:off x="5508104" y="4509120"/>
            <a:ext cx="3456384" cy="151216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
          <p:cNvSpPr>
            <a:spLocks noChangeArrowheads="1"/>
          </p:cNvSpPr>
          <p:nvPr/>
        </p:nvSpPr>
        <p:spPr bwMode="auto">
          <a:xfrm>
            <a:off x="5580112" y="4725144"/>
            <a:ext cx="3456384" cy="132343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1" i="0" u="none" strike="noStrike" cap="none" normalizeH="0" baseline="0" dirty="0" smtClean="0">
                <a:ln>
                  <a:noFill/>
                </a:ln>
                <a:solidFill>
                  <a:srgbClr val="455560"/>
                </a:solidFill>
                <a:effectLst/>
                <a:latin typeface="Corbel" pitchFamily="34" charset="0"/>
                <a:ea typeface="MS Mincho" pitchFamily="49" charset="-128"/>
                <a:cs typeface="Times New Roman" pitchFamily="18" charset="0"/>
              </a:rPr>
              <a:t>Julie Ryan - Director, Online Marketing at 20th Century Fox </a:t>
            </a:r>
            <a:r>
              <a:rPr kumimoji="0" lang="en-US" sz="1000" b="0" i="0" u="none" strike="noStrike" cap="none" normalizeH="0" baseline="0" dirty="0" smtClean="0">
                <a:ln>
                  <a:noFill/>
                </a:ln>
                <a:solidFill>
                  <a:srgbClr val="455560"/>
                </a:solidFill>
                <a:effectLst/>
                <a:latin typeface="Corbel" pitchFamily="34" charset="0"/>
                <a:ea typeface="MS Mincho" pitchFamily="49" charset="-128"/>
                <a:cs typeface="Times New Roman" pitchFamily="18" charset="0"/>
              </a:rPr>
              <a:t>“The iProspect team helped shape the media concept and strategy to best suit our campaign brief and objectives. The team delivered a pioneering media strategy in the entertainment industry which enabled Fox to become market leaders. The campaign has gone from strength to strength and we look forward to rolling the success across multiple markets with iProspect.”</a:t>
            </a:r>
            <a:endParaRPr kumimoji="0" lang="en-US" sz="1800" b="0" i="0" u="none" strike="noStrike" cap="none" normalizeH="0" baseline="0" dirty="0" smtClean="0">
              <a:ln>
                <a:noFill/>
              </a:ln>
              <a:solidFill>
                <a:schemeClr val="tx1"/>
              </a:solidFill>
              <a:effectLst/>
              <a:latin typeface="Arial" pitchFamily="34" charset="0"/>
            </a:endParaRPr>
          </a:p>
        </p:txBody>
      </p:sp>
      <p:sp>
        <p:nvSpPr>
          <p:cNvPr id="14" name="TextBox 13"/>
          <p:cNvSpPr txBox="1"/>
          <p:nvPr/>
        </p:nvSpPr>
        <p:spPr>
          <a:xfrm>
            <a:off x="5333376" y="4140870"/>
            <a:ext cx="646331" cy="1200329"/>
          </a:xfrm>
          <a:prstGeom prst="rect">
            <a:avLst/>
          </a:prstGeom>
          <a:noFill/>
        </p:spPr>
        <p:txBody>
          <a:bodyPr wrap="none" rtlCol="0">
            <a:spAutoFit/>
          </a:bodyPr>
          <a:lstStyle/>
          <a:p>
            <a:r>
              <a:rPr lang="en-GB" sz="7200" b="1" i="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itchFamily="34" charset="0"/>
                <a:cs typeface="Avenir LT Std 55 Roman"/>
              </a:rPr>
              <a:t>“</a:t>
            </a:r>
            <a:endParaRPr lang="en-GB" sz="7200" b="1" i="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Arial Black" pitchFamily="34" charset="0"/>
              <a:cs typeface="Avenir LT Std 55 Roman"/>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Prospect-Nov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prospect_110503">
  <a:themeElements>
    <a:clrScheme name="Custom 2">
      <a:dk1>
        <a:srgbClr val="455560"/>
      </a:dk1>
      <a:lt1>
        <a:srgbClr val="FFFFFF"/>
      </a:lt1>
      <a:dk2>
        <a:srgbClr val="8DC63F"/>
      </a:dk2>
      <a:lt2>
        <a:srgbClr val="8DC63F"/>
      </a:lt2>
      <a:accent1>
        <a:srgbClr val="F58026"/>
      </a:accent1>
      <a:accent2>
        <a:srgbClr val="1AA1D0"/>
      </a:accent2>
      <a:accent3>
        <a:srgbClr val="BB2618"/>
      </a:accent3>
      <a:accent4>
        <a:srgbClr val="1B4998"/>
      </a:accent4>
      <a:accent5>
        <a:srgbClr val="D7AF39"/>
      </a:accent5>
      <a:accent6>
        <a:srgbClr val="83817E"/>
      </a:accent6>
      <a:hlink>
        <a:srgbClr val="F58026"/>
      </a:hlink>
      <a:folHlink>
        <a:srgbClr val="45556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b="0" i="0" dirty="0">
            <a:latin typeface="Avenir LT Std 55 Roman"/>
            <a:cs typeface="Avenir LT Std 55 Roman"/>
          </a:defRPr>
        </a:defPPr>
      </a:lstStyle>
    </a:txDef>
  </a:objectDefaults>
  <a:extraClrSchemeLst/>
</a:theme>
</file>

<file path=ppt/theme/theme4.xml><?xml version="1.0" encoding="utf-8"?>
<a:theme xmlns:a="http://schemas.openxmlformats.org/drawingml/2006/main" name="2_iprospect_110503">
  <a:themeElements>
    <a:clrScheme name="Custom 2">
      <a:dk1>
        <a:srgbClr val="455560"/>
      </a:dk1>
      <a:lt1>
        <a:srgbClr val="FFFFFF"/>
      </a:lt1>
      <a:dk2>
        <a:srgbClr val="8DC63F"/>
      </a:dk2>
      <a:lt2>
        <a:srgbClr val="8DC63F"/>
      </a:lt2>
      <a:accent1>
        <a:srgbClr val="F58026"/>
      </a:accent1>
      <a:accent2>
        <a:srgbClr val="1AA1D0"/>
      </a:accent2>
      <a:accent3>
        <a:srgbClr val="BB2618"/>
      </a:accent3>
      <a:accent4>
        <a:srgbClr val="1B4998"/>
      </a:accent4>
      <a:accent5>
        <a:srgbClr val="D7AF39"/>
      </a:accent5>
      <a:accent6>
        <a:srgbClr val="83817E"/>
      </a:accent6>
      <a:hlink>
        <a:srgbClr val="F58026"/>
      </a:hlink>
      <a:folHlink>
        <a:srgbClr val="45556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b="0" i="0" dirty="0">
            <a:latin typeface="Avenir LT Std 55 Roman"/>
            <a:cs typeface="Avenir LT Std 55 Roman"/>
          </a:defRPr>
        </a:defPPr>
      </a:lstStyle>
    </a:txDef>
  </a:objectDefaults>
  <a:extraClrSchemeLst/>
</a:theme>
</file>

<file path=ppt/theme/theme5.xml><?xml version="1.0" encoding="utf-8"?>
<a:theme xmlns:a="http://schemas.openxmlformats.org/drawingml/2006/main" name="3_iprospect_110503">
  <a:themeElements>
    <a:clrScheme name="Custom 2">
      <a:dk1>
        <a:srgbClr val="455560"/>
      </a:dk1>
      <a:lt1>
        <a:srgbClr val="FFFFFF"/>
      </a:lt1>
      <a:dk2>
        <a:srgbClr val="8DC63F"/>
      </a:dk2>
      <a:lt2>
        <a:srgbClr val="8DC63F"/>
      </a:lt2>
      <a:accent1>
        <a:srgbClr val="F58026"/>
      </a:accent1>
      <a:accent2>
        <a:srgbClr val="1AA1D0"/>
      </a:accent2>
      <a:accent3>
        <a:srgbClr val="BB2618"/>
      </a:accent3>
      <a:accent4>
        <a:srgbClr val="1B4998"/>
      </a:accent4>
      <a:accent5>
        <a:srgbClr val="D7AF39"/>
      </a:accent5>
      <a:accent6>
        <a:srgbClr val="83817E"/>
      </a:accent6>
      <a:hlink>
        <a:srgbClr val="F58026"/>
      </a:hlink>
      <a:folHlink>
        <a:srgbClr val="45556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b="0" i="0" dirty="0">
            <a:latin typeface="Avenir LT Std 55 Roman"/>
            <a:cs typeface="Avenir LT Std 55 Roman"/>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1599</TotalTime>
  <Words>497</Words>
  <Application>Microsoft Office PowerPoint</Application>
  <PresentationFormat>On-screen Show (4:3)</PresentationFormat>
  <Paragraphs>60</Paragraphs>
  <Slides>6</Slides>
  <Notes>1</Notes>
  <HiddenSlides>0</HiddenSlides>
  <MMClips>0</MMClips>
  <ScaleCrop>false</ScaleCrop>
  <HeadingPairs>
    <vt:vector size="4" baseType="variant">
      <vt:variant>
        <vt:lpstr>Theme</vt:lpstr>
      </vt:variant>
      <vt:variant>
        <vt:i4>5</vt:i4>
      </vt:variant>
      <vt:variant>
        <vt:lpstr>Slide Titles</vt:lpstr>
      </vt:variant>
      <vt:variant>
        <vt:i4>6</vt:i4>
      </vt:variant>
    </vt:vector>
  </HeadingPairs>
  <TitlesOfParts>
    <vt:vector size="11" baseType="lpstr">
      <vt:lpstr>iProspect-Nov2012</vt:lpstr>
      <vt:lpstr>2_Custom Design</vt:lpstr>
      <vt:lpstr>1_iprospect_110503</vt:lpstr>
      <vt:lpstr>2_iprospect_110503</vt:lpstr>
      <vt:lpstr>3_iprospect_110503</vt:lpstr>
      <vt:lpstr>Slide 1</vt:lpstr>
      <vt:lpstr>Background/Brief</vt:lpstr>
      <vt:lpstr>CHALLENGE</vt:lpstr>
      <vt:lpstr>Strategy</vt:lpstr>
      <vt:lpstr>results</vt:lpstr>
      <vt:lpstr>SUMMARY OF ACHIEVEMENTS</vt:lpstr>
    </vt:vector>
  </TitlesOfParts>
  <Company>Aegis Media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PPC Award Template</dc:title>
  <dc:creator>Chris Rothwell</dc:creator>
  <cp:lastModifiedBy>Chris Rothwell</cp:lastModifiedBy>
  <cp:revision>129</cp:revision>
  <dcterms:created xsi:type="dcterms:W3CDTF">2012-11-12T09:47:25Z</dcterms:created>
  <dcterms:modified xsi:type="dcterms:W3CDTF">2012-12-19T18:29:56Z</dcterms:modified>
</cp:coreProperties>
</file>